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7" r:id="rId5"/>
    <p:sldId id="324" r:id="rId6"/>
    <p:sldId id="327" r:id="rId7"/>
    <p:sldId id="328" r:id="rId8"/>
    <p:sldId id="343" r:id="rId9"/>
    <p:sldId id="344" r:id="rId10"/>
    <p:sldId id="341" r:id="rId11"/>
    <p:sldId id="342" r:id="rId12"/>
    <p:sldId id="353" r:id="rId13"/>
    <p:sldId id="330" r:id="rId14"/>
    <p:sldId id="345" r:id="rId15"/>
    <p:sldId id="331" r:id="rId16"/>
    <p:sldId id="332" r:id="rId17"/>
    <p:sldId id="333" r:id="rId18"/>
    <p:sldId id="334" r:id="rId19"/>
    <p:sldId id="339" r:id="rId20"/>
    <p:sldId id="340" r:id="rId21"/>
    <p:sldId id="338" r:id="rId22"/>
    <p:sldId id="346" r:id="rId23"/>
    <p:sldId id="347" r:id="rId24"/>
    <p:sldId id="348" r:id="rId25"/>
    <p:sldId id="349" r:id="rId26"/>
    <p:sldId id="350" r:id="rId27"/>
    <p:sldId id="351" r:id="rId28"/>
    <p:sldId id="352" r:id="rId29"/>
    <p:sldId id="335" r:id="rId30"/>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E41"/>
    <a:srgbClr val="153340"/>
    <a:srgbClr val="1D1D1B"/>
    <a:srgbClr val="435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07867-8289-4A66-9409-D736726F8DE9}" v="3" dt="2022-02-10T17:13:37.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4D0A9-89DB-46F9-BD66-765A20F73B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B4B9BF-0557-410A-A2FB-0CDF86E52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C960BA-7F4C-43A6-B891-81ED1FE24304}"/>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A5D4729E-CDD4-473D-A3A0-5814C6BA33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9995E9-1389-40D8-B8BA-DEFCAA335107}"/>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33599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7AE9C-8DD7-49FD-8428-66988AB33DF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92E56A-84D6-4E47-936D-71E4B5E805F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654213-0B46-4C21-A344-AFF11A429AB8}"/>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84F259F9-FC9C-4A5B-89FD-C0C44F57AC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E691EF-E29D-430E-834E-DAE0CD31699E}"/>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400294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411C77-8B73-434D-BB02-05475F74797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280F674-44A7-48C4-807E-ABAB648A48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4E7442-EA51-44EA-9BA5-DF51C8025C72}"/>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1FB68AC4-25A7-455E-9D0E-E09ADE596C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1E146C-71D1-411A-B31A-8DF3AF7E125D}"/>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77452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7E01B-982D-4964-AB10-FE6F38F867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9AA7F9-4107-4E0E-8636-EFB543B352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92985A-BF3D-4C6C-A9F0-E3C1B9085F28}"/>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C235B5DA-0E5D-41AE-BA92-95485E8C11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8B1AA8-5351-4240-B45E-3064622601BA}"/>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140351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A6922-7064-46E6-A676-8F58BA22D62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828E47D-8C3C-43BC-B7DB-FD176A551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FF21CF4-DF0A-4247-8C8E-9A1AE668F660}"/>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B4D37DAC-2052-4503-9F98-971CAD76D3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22DAA0-3D96-47F7-B9D2-85CC08BC33CF}"/>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805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70E51-FA81-41A0-9A8F-3F654114F4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DB2EAB-0D1A-47C9-AAC4-3EE35CD7F01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DFE46A5-3EDE-447A-B831-D513DC08BAD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A49AA-AC04-4E7B-8167-2AAF80341EB2}"/>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6" name="Tijdelijke aanduiding voor voettekst 5">
            <a:extLst>
              <a:ext uri="{FF2B5EF4-FFF2-40B4-BE49-F238E27FC236}">
                <a16:creationId xmlns:a16="http://schemas.microsoft.com/office/drawing/2014/main" id="{FFC1E7C3-4359-4C19-A4C4-55E02D1380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3ACB9E-A8DE-4685-B650-E051E96A355C}"/>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28536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9697E-1A6B-42AB-976F-0CDF9BCB51F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75AAB2C-FA9F-4A23-9C7D-8EC66B1BD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B87DBD-162B-40F8-A1E5-404C9429FCE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1C8D96F-B38E-48FF-82D7-652CA7B1D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585D15A-92C4-4DB8-AE35-925F4CDC9E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1E44D3E-6069-404F-8EB3-8FBAF03B9E1F}"/>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8" name="Tijdelijke aanduiding voor voettekst 7">
            <a:extLst>
              <a:ext uri="{FF2B5EF4-FFF2-40B4-BE49-F238E27FC236}">
                <a16:creationId xmlns:a16="http://schemas.microsoft.com/office/drawing/2014/main" id="{89975011-EF6C-41BD-8F12-678DC592619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48B720-77AF-4E06-85A1-3F422938CBB2}"/>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86342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9EF5E-2013-4372-B366-51E55889615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859477E-7509-493A-AAA9-06532962B2D3}"/>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4" name="Tijdelijke aanduiding voor voettekst 3">
            <a:extLst>
              <a:ext uri="{FF2B5EF4-FFF2-40B4-BE49-F238E27FC236}">
                <a16:creationId xmlns:a16="http://schemas.microsoft.com/office/drawing/2014/main" id="{4CEC3D9E-1FD4-4E4B-9D80-1CCC36ADC42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5CE1E05-B8E1-4B5D-9391-EEB8079AA3D8}"/>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352675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1F69EAC-439A-442E-8611-6A5A9842BDE0}"/>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3" name="Tijdelijke aanduiding voor voettekst 2">
            <a:extLst>
              <a:ext uri="{FF2B5EF4-FFF2-40B4-BE49-F238E27FC236}">
                <a16:creationId xmlns:a16="http://schemas.microsoft.com/office/drawing/2014/main" id="{3CCACEA9-711D-413E-BF4C-A28A4487828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31BA191-0E02-4D11-B620-6F9318646D08}"/>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102833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BC034-6B6E-4010-B416-504B672F2E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2BFE050-212A-4058-9F6A-A3F59F045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6D2337-9638-4A7B-93CD-86632E138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BCCC5C-F3C1-431A-A36A-5AAFE3B0DB6A}"/>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6" name="Tijdelijke aanduiding voor voettekst 5">
            <a:extLst>
              <a:ext uri="{FF2B5EF4-FFF2-40B4-BE49-F238E27FC236}">
                <a16:creationId xmlns:a16="http://schemas.microsoft.com/office/drawing/2014/main" id="{B3F3393D-B4CB-4F7F-B43C-6BE93FA0F1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B25B1AD-4323-4FB6-9423-F96002378CEF}"/>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251913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0D333-867C-4E09-A94F-F4A89A9E18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DCC2510-3104-4E85-8EF2-76AD4694E0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C25DE08-3CAB-42C1-9324-8C492D901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4F4A57-7449-4B92-B102-57F285D772DF}"/>
              </a:ext>
            </a:extLst>
          </p:cNvPr>
          <p:cNvSpPr>
            <a:spLocks noGrp="1"/>
          </p:cNvSpPr>
          <p:nvPr>
            <p:ph type="dt" sz="half" idx="10"/>
          </p:nvPr>
        </p:nvSpPr>
        <p:spPr/>
        <p:txBody>
          <a:bodyPr/>
          <a:lstStyle/>
          <a:p>
            <a:fld id="{9E78D7C5-E8D6-42B7-9753-FE031D86C1AF}" type="datetimeFigureOut">
              <a:rPr lang="nl-NL" smtClean="0"/>
              <a:t>11-2-2022</a:t>
            </a:fld>
            <a:endParaRPr lang="nl-NL"/>
          </a:p>
        </p:txBody>
      </p:sp>
      <p:sp>
        <p:nvSpPr>
          <p:cNvPr id="6" name="Tijdelijke aanduiding voor voettekst 5">
            <a:extLst>
              <a:ext uri="{FF2B5EF4-FFF2-40B4-BE49-F238E27FC236}">
                <a16:creationId xmlns:a16="http://schemas.microsoft.com/office/drawing/2014/main" id="{F39635FB-B232-473A-860E-FC0123380B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B3828F-8987-4939-9286-30FB3ACAAC91}"/>
              </a:ext>
            </a:extLst>
          </p:cNvPr>
          <p:cNvSpPr>
            <a:spLocks noGrp="1"/>
          </p:cNvSpPr>
          <p:nvPr>
            <p:ph type="sldNum" sz="quarter" idx="12"/>
          </p:nvPr>
        </p:nvSpPr>
        <p:spPr/>
        <p:txBody>
          <a:bodyPr/>
          <a:lstStyle/>
          <a:p>
            <a:fld id="{868445AB-B1CD-4015-958B-B0AE2A92CD1D}" type="slidenum">
              <a:rPr lang="nl-NL" smtClean="0"/>
              <a:t>‹nr.›</a:t>
            </a:fld>
            <a:endParaRPr lang="nl-NL"/>
          </a:p>
        </p:txBody>
      </p:sp>
    </p:spTree>
    <p:extLst>
      <p:ext uri="{BB962C8B-B14F-4D97-AF65-F5344CB8AC3E}">
        <p14:creationId xmlns:p14="http://schemas.microsoft.com/office/powerpoint/2010/main" val="160576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378EF5-12FD-42E9-B1FB-B1ACF7A14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972691-D0A8-4EB1-B575-CEECF5B0D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4F9EBE-C692-48F3-B2D1-880839C37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8D7C5-E8D6-42B7-9753-FE031D86C1AF}" type="datetimeFigureOut">
              <a:rPr lang="nl-NL" smtClean="0"/>
              <a:t>11-2-2022</a:t>
            </a:fld>
            <a:endParaRPr lang="nl-NL"/>
          </a:p>
        </p:txBody>
      </p:sp>
      <p:sp>
        <p:nvSpPr>
          <p:cNvPr id="5" name="Tijdelijke aanduiding voor voettekst 4">
            <a:extLst>
              <a:ext uri="{FF2B5EF4-FFF2-40B4-BE49-F238E27FC236}">
                <a16:creationId xmlns:a16="http://schemas.microsoft.com/office/drawing/2014/main" id="{654227A2-75E3-4AC7-B4EC-4E3B86FBA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0F2D7C-F13A-4603-83AA-749AF83D1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445AB-B1CD-4015-958B-B0AE2A92CD1D}" type="slidenum">
              <a:rPr lang="nl-NL" smtClean="0"/>
              <a:t>‹nr.›</a:t>
            </a:fld>
            <a:endParaRPr lang="nl-NL"/>
          </a:p>
        </p:txBody>
      </p:sp>
    </p:spTree>
    <p:extLst>
      <p:ext uri="{BB962C8B-B14F-4D97-AF65-F5344CB8AC3E}">
        <p14:creationId xmlns:p14="http://schemas.microsoft.com/office/powerpoint/2010/main" val="402571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684AE-9F75-4126-8F1A-8057D8C11EE1}"/>
              </a:ext>
            </a:extLst>
          </p:cNvPr>
          <p:cNvSpPr>
            <a:spLocks noGrp="1"/>
          </p:cNvSpPr>
          <p:nvPr>
            <p:ph type="ctrTitle"/>
          </p:nvPr>
        </p:nvSpPr>
        <p:spPr>
          <a:xfrm>
            <a:off x="1550634" y="1202265"/>
            <a:ext cx="9806866" cy="2387600"/>
          </a:xfrm>
        </p:spPr>
        <p:txBody>
          <a:bodyPr>
            <a:normAutofit fontScale="90000"/>
          </a:bodyPr>
          <a:lstStyle/>
          <a:p>
            <a:r>
              <a:rPr lang="nl-NL" sz="6700" dirty="0">
                <a:solidFill>
                  <a:srgbClr val="1D1D1B"/>
                </a:solidFill>
                <a:latin typeface="Drive"/>
              </a:rPr>
              <a:t>Succesvol netwerken = overtuigen!</a:t>
            </a:r>
            <a:br>
              <a:rPr lang="nl-NL" dirty="0"/>
            </a:br>
            <a:endParaRPr lang="nl-NL" dirty="0">
              <a:cs typeface="Calibri Light"/>
            </a:endParaRPr>
          </a:p>
        </p:txBody>
      </p:sp>
      <p:sp>
        <p:nvSpPr>
          <p:cNvPr id="3" name="Ondertitel 2">
            <a:extLst>
              <a:ext uri="{FF2B5EF4-FFF2-40B4-BE49-F238E27FC236}">
                <a16:creationId xmlns:a16="http://schemas.microsoft.com/office/drawing/2014/main" id="{92BC7727-AA71-4387-A687-B71A220CF3DA}"/>
              </a:ext>
            </a:extLst>
          </p:cNvPr>
          <p:cNvSpPr>
            <a:spLocks noGrp="1"/>
          </p:cNvSpPr>
          <p:nvPr>
            <p:ph type="subTitle" idx="1"/>
          </p:nvPr>
        </p:nvSpPr>
        <p:spPr>
          <a:xfrm>
            <a:off x="1683799" y="2989481"/>
            <a:ext cx="9144000" cy="1655762"/>
          </a:xfrm>
        </p:spPr>
        <p:txBody>
          <a:bodyPr vert="horz" lIns="91440" tIns="45720" rIns="91440" bIns="45720" rtlCol="0" anchor="t">
            <a:normAutofit/>
          </a:bodyPr>
          <a:lstStyle/>
          <a:p>
            <a:r>
              <a:rPr lang="nl-NL" sz="2800" i="1">
                <a:solidFill>
                  <a:srgbClr val="DC4E41"/>
                </a:solidFill>
                <a:latin typeface="Drive"/>
              </a:rPr>
              <a:t>Gegarandeerd meer omzet, klanten en groei. </a:t>
            </a:r>
          </a:p>
          <a:p>
            <a:r>
              <a:rPr lang="nl-NL" sz="2800" i="1">
                <a:solidFill>
                  <a:srgbClr val="DC4E41"/>
                </a:solidFill>
                <a:latin typeface="Drive"/>
              </a:rPr>
              <a:t>Jij bent jouw limiet!</a:t>
            </a:r>
          </a:p>
        </p:txBody>
      </p:sp>
      <p:sp>
        <p:nvSpPr>
          <p:cNvPr id="5" name="Rechthoek 4">
            <a:extLst>
              <a:ext uri="{FF2B5EF4-FFF2-40B4-BE49-F238E27FC236}">
                <a16:creationId xmlns:a16="http://schemas.microsoft.com/office/drawing/2014/main" id="{C77B42EB-E44D-4FDA-ABA9-F72FE07241DF}"/>
              </a:ext>
            </a:extLst>
          </p:cNvPr>
          <p:cNvSpPr/>
          <p:nvPr/>
        </p:nvSpPr>
        <p:spPr>
          <a:xfrm>
            <a:off x="284085" y="0"/>
            <a:ext cx="577049" cy="6858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0EEF290C-16F9-4FDE-8B0E-5472C8B5DEA1}"/>
              </a:ext>
            </a:extLst>
          </p:cNvPr>
          <p:cNvPicPr>
            <a:picLocks noChangeAspect="1"/>
          </p:cNvPicPr>
          <p:nvPr/>
        </p:nvPicPr>
        <p:blipFill>
          <a:blip r:embed="rId2"/>
          <a:stretch>
            <a:fillRect/>
          </a:stretch>
        </p:blipFill>
        <p:spPr>
          <a:xfrm>
            <a:off x="10622604" y="5456111"/>
            <a:ext cx="1359409" cy="1284988"/>
          </a:xfrm>
          <a:prstGeom prst="rect">
            <a:avLst/>
          </a:prstGeom>
        </p:spPr>
      </p:pic>
    </p:spTree>
    <p:extLst>
      <p:ext uri="{BB962C8B-B14F-4D97-AF65-F5344CB8AC3E}">
        <p14:creationId xmlns:p14="http://schemas.microsoft.com/office/powerpoint/2010/main" val="294704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6735193" cy="369332"/>
          </a:xfrm>
          <a:prstGeom prst="rect">
            <a:avLst/>
          </a:prstGeom>
          <a:noFill/>
        </p:spPr>
        <p:txBody>
          <a:bodyPr wrap="square" lIns="91440" tIns="45720" rIns="91440" bIns="45720" rtlCol="0" anchor="t">
            <a:spAutoFit/>
          </a:bodyPr>
          <a:lstStyle/>
          <a:p>
            <a:r>
              <a:rPr lang="nl-NL" b="1">
                <a:solidFill>
                  <a:schemeClr val="bg1"/>
                </a:solidFill>
                <a:latin typeface="Drive"/>
              </a:rPr>
              <a:t>STAP </a:t>
            </a:r>
            <a:r>
              <a:rPr lang="nl-NL" b="1" dirty="0">
                <a:solidFill>
                  <a:schemeClr val="bg1"/>
                </a:solidFill>
                <a:latin typeface="Drive"/>
              </a:rPr>
              <a:t>4</a:t>
            </a:r>
            <a:r>
              <a:rPr lang="nl-NL" b="1">
                <a:solidFill>
                  <a:schemeClr val="bg1"/>
                </a:solidFill>
                <a:latin typeface="Drive"/>
              </a:rPr>
              <a:t>: WAT IS JOUW ONDERSCHEIDEND VERMOGEN?</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8" name="Graphic 7" descr="Vingerafdruk">
            <a:extLst>
              <a:ext uri="{FF2B5EF4-FFF2-40B4-BE49-F238E27FC236}">
                <a16:creationId xmlns:a16="http://schemas.microsoft.com/office/drawing/2014/main" id="{236678E9-E0F1-43A4-A488-A76C2461B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17" y="2149463"/>
            <a:ext cx="2133347" cy="2133347"/>
          </a:xfrm>
          <a:prstGeom prst="rect">
            <a:avLst/>
          </a:prstGeom>
        </p:spPr>
      </p:pic>
      <p:sp>
        <p:nvSpPr>
          <p:cNvPr id="9" name="Rechthoek 8">
            <a:extLst>
              <a:ext uri="{FF2B5EF4-FFF2-40B4-BE49-F238E27FC236}">
                <a16:creationId xmlns:a16="http://schemas.microsoft.com/office/drawing/2014/main" id="{BA722EF9-61CA-4B34-A1AE-0373630AA0DF}"/>
              </a:ext>
            </a:extLst>
          </p:cNvPr>
          <p:cNvSpPr/>
          <p:nvPr/>
        </p:nvSpPr>
        <p:spPr>
          <a:xfrm>
            <a:off x="3562350" y="2256652"/>
            <a:ext cx="6096000" cy="1029256"/>
          </a:xfrm>
          <a:prstGeom prst="rect">
            <a:avLst/>
          </a:prstGeom>
        </p:spPr>
        <p:txBody>
          <a:bodyPr>
            <a:spAutoFit/>
          </a:bodyPr>
          <a:lstStyle/>
          <a:p>
            <a:pPr>
              <a:lnSpc>
                <a:spcPct val="115000"/>
              </a:lnSpc>
              <a:spcAft>
                <a:spcPts val="0"/>
              </a:spcAft>
            </a:pPr>
            <a:r>
              <a:rPr lang="nl-NL" b="1" dirty="0">
                <a:solidFill>
                  <a:srgbClr val="1D1D1B"/>
                </a:solidFill>
                <a:latin typeface="Drive"/>
              </a:rPr>
              <a:t>Waar ben jij nu daadwerkelijk onderscheidend in? En waarom moeten jouw potentiële klanten voor jou kiezen en niet voor jouw concurrent? </a:t>
            </a:r>
            <a:r>
              <a:rPr lang="nl-NL" b="1" dirty="0">
                <a:solidFill>
                  <a:srgbClr val="1D1D1B"/>
                </a:solidFill>
                <a:latin typeface="Drive"/>
                <a:ea typeface="Calibri" panose="020F0502020204030204" pitchFamily="34" charset="0"/>
                <a:cs typeface="Times New Roman" panose="02020603050405020304" pitchFamily="18" charset="0"/>
              </a:rPr>
              <a:t> </a:t>
            </a:r>
            <a:endParaRPr lang="nl-NL" sz="1600" b="1" dirty="0">
              <a:solidFill>
                <a:srgbClr val="1D1D1B"/>
              </a:solidFill>
              <a:latin typeface="Drive"/>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E77631E7-EC0C-440F-9EEB-A2317E1E4990}"/>
              </a:ext>
            </a:extLst>
          </p:cNvPr>
          <p:cNvSpPr/>
          <p:nvPr/>
        </p:nvSpPr>
        <p:spPr>
          <a:xfrm>
            <a:off x="3562350" y="3411802"/>
            <a:ext cx="6282986" cy="871008"/>
          </a:xfrm>
          <a:prstGeom prst="rect">
            <a:avLst/>
          </a:prstGeom>
        </p:spPr>
        <p:txBody>
          <a:bodyPr wrap="square">
            <a:spAutoFit/>
          </a:bodyPr>
          <a:lstStyle/>
          <a:p>
            <a:pPr>
              <a:lnSpc>
                <a:spcPct val="107000"/>
              </a:lnSpc>
              <a:spcAft>
                <a:spcPts val="800"/>
              </a:spcAft>
            </a:pPr>
            <a:r>
              <a:rPr lang="nl-NL" sz="1600" dirty="0">
                <a:solidFill>
                  <a:srgbClr val="1D1D1B"/>
                </a:solidFill>
                <a:latin typeface="Drive"/>
                <a:ea typeface="Calibri" panose="020F0502020204030204" pitchFamily="34" charset="0"/>
                <a:cs typeface="Times New Roman" panose="02020603050405020304" pitchFamily="18" charset="0"/>
              </a:rPr>
              <a:t>Hoe scoren jouw concurrenten op: </a:t>
            </a:r>
            <a:r>
              <a:rPr lang="nl-NL" sz="1600" i="1" dirty="0">
                <a:solidFill>
                  <a:srgbClr val="1D1D1B"/>
                </a:solidFill>
                <a:latin typeface="Drive"/>
                <a:ea typeface="Calibri" panose="020F0502020204030204" pitchFamily="34" charset="0"/>
                <a:cs typeface="Times New Roman" panose="02020603050405020304" pitchFamily="18" charset="0"/>
              </a:rPr>
              <a:t>maatwerk, garanties, methodieken, locatie, distributie, snelheid, flexibiliteit, prijs, service, kwaliteit, referenties, netwerk en kennis? </a:t>
            </a:r>
            <a:endParaRPr lang="nl-NL" sz="1600" dirty="0">
              <a:solidFill>
                <a:srgbClr val="1D1D1B"/>
              </a:solidFill>
              <a:latin typeface="Driv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098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6735193" cy="369332"/>
          </a:xfrm>
          <a:prstGeom prst="rect">
            <a:avLst/>
          </a:prstGeom>
          <a:noFill/>
        </p:spPr>
        <p:txBody>
          <a:bodyPr wrap="square" lIns="91440" tIns="45720" rIns="91440" bIns="45720" rtlCol="0" anchor="t">
            <a:spAutoFit/>
          </a:bodyPr>
          <a:lstStyle/>
          <a:p>
            <a:r>
              <a:rPr lang="nl-NL" b="1">
                <a:solidFill>
                  <a:schemeClr val="bg1"/>
                </a:solidFill>
                <a:latin typeface="Drive"/>
              </a:rPr>
              <a:t>STAP </a:t>
            </a:r>
            <a:r>
              <a:rPr lang="nl-NL" b="1" dirty="0">
                <a:solidFill>
                  <a:schemeClr val="bg1"/>
                </a:solidFill>
                <a:latin typeface="Drive"/>
              </a:rPr>
              <a:t>4</a:t>
            </a:r>
            <a:r>
              <a:rPr lang="nl-NL" b="1">
                <a:solidFill>
                  <a:schemeClr val="bg1"/>
                </a:solidFill>
                <a:latin typeface="Drive"/>
              </a:rPr>
              <a:t>: WAT IS JOUW ONDERSCHEIDEND VERMOGEN?</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8" name="Graphic 7" descr="Vingerafdruk">
            <a:extLst>
              <a:ext uri="{FF2B5EF4-FFF2-40B4-BE49-F238E27FC236}">
                <a16:creationId xmlns:a16="http://schemas.microsoft.com/office/drawing/2014/main" id="{236678E9-E0F1-43A4-A488-A76C2461B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17" y="2149463"/>
            <a:ext cx="2133347" cy="2133347"/>
          </a:xfrm>
          <a:prstGeom prst="rect">
            <a:avLst/>
          </a:prstGeom>
        </p:spPr>
      </p:pic>
      <p:sp>
        <p:nvSpPr>
          <p:cNvPr id="9" name="Rechthoek 8">
            <a:extLst>
              <a:ext uri="{FF2B5EF4-FFF2-40B4-BE49-F238E27FC236}">
                <a16:creationId xmlns:a16="http://schemas.microsoft.com/office/drawing/2014/main" id="{BA722EF9-61CA-4B34-A1AE-0373630AA0DF}"/>
              </a:ext>
            </a:extLst>
          </p:cNvPr>
          <p:cNvSpPr/>
          <p:nvPr/>
        </p:nvSpPr>
        <p:spPr>
          <a:xfrm>
            <a:off x="3562350" y="2256652"/>
            <a:ext cx="6408615" cy="1666354"/>
          </a:xfrm>
          <a:prstGeom prst="rect">
            <a:avLst/>
          </a:prstGeom>
        </p:spPr>
        <p:txBody>
          <a:bodyPr wrap="square" lIns="91440" tIns="45720" rIns="91440" bIns="45720" anchor="t">
            <a:spAutoFit/>
          </a:bodyPr>
          <a:lstStyle/>
          <a:p>
            <a:pPr>
              <a:lnSpc>
                <a:spcPct val="114999"/>
              </a:lnSpc>
            </a:pPr>
            <a:r>
              <a:rPr lang="nl-NL" b="1" dirty="0">
                <a:solidFill>
                  <a:srgbClr val="1D1D1B"/>
                </a:solidFill>
                <a:latin typeface="Drive"/>
              </a:rPr>
              <a:t>Benoem 4 concurrenten en jouw onderscheidend vermogen ten opzichte van hen.</a:t>
            </a:r>
          </a:p>
          <a:p>
            <a:pPr>
              <a:lnSpc>
                <a:spcPct val="114999"/>
              </a:lnSpc>
            </a:pPr>
            <a:endParaRPr lang="nl-NL" b="1" dirty="0">
              <a:solidFill>
                <a:srgbClr val="1D1D1B"/>
              </a:solidFill>
              <a:latin typeface="Drive"/>
            </a:endParaRPr>
          </a:p>
          <a:p>
            <a:pPr>
              <a:lnSpc>
                <a:spcPct val="114999"/>
              </a:lnSpc>
            </a:pPr>
            <a:endParaRPr lang="nl-NL" b="1" dirty="0">
              <a:solidFill>
                <a:srgbClr val="1D1D1B"/>
              </a:solidFill>
              <a:latin typeface="Drive"/>
            </a:endParaRPr>
          </a:p>
          <a:p>
            <a:pPr>
              <a:lnSpc>
                <a:spcPct val="114999"/>
              </a:lnSpc>
            </a:pPr>
            <a:endParaRPr lang="nl-NL" b="1" dirty="0">
              <a:solidFill>
                <a:srgbClr val="1D1D1B"/>
              </a:solidFill>
              <a:latin typeface="Drive"/>
            </a:endParaRPr>
          </a:p>
        </p:txBody>
      </p:sp>
    </p:spTree>
    <p:extLst>
      <p:ext uri="{BB962C8B-B14F-4D97-AF65-F5344CB8AC3E}">
        <p14:creationId xmlns:p14="http://schemas.microsoft.com/office/powerpoint/2010/main" val="2668913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6735193" cy="369332"/>
          </a:xfrm>
          <a:prstGeom prst="rect">
            <a:avLst/>
          </a:prstGeom>
          <a:noFill/>
        </p:spPr>
        <p:txBody>
          <a:bodyPr wrap="square" lIns="91440" tIns="45720" rIns="91440" bIns="45720" rtlCol="0" anchor="t">
            <a:spAutoFit/>
          </a:bodyPr>
          <a:lstStyle/>
          <a:p>
            <a:r>
              <a:rPr lang="nl-NL" b="1">
                <a:solidFill>
                  <a:schemeClr val="bg1"/>
                </a:solidFill>
                <a:latin typeface="Drive"/>
              </a:rPr>
              <a:t>STAP </a:t>
            </a:r>
            <a:r>
              <a:rPr lang="nl-NL" b="1" dirty="0">
                <a:solidFill>
                  <a:schemeClr val="bg1"/>
                </a:solidFill>
                <a:latin typeface="Drive"/>
              </a:rPr>
              <a:t>5</a:t>
            </a:r>
            <a:r>
              <a:rPr lang="nl-NL" b="1">
                <a:solidFill>
                  <a:schemeClr val="bg1"/>
                </a:solidFill>
                <a:latin typeface="Drive"/>
              </a:rPr>
              <a:t>: HEB JIJ EEN WEGGEVER?</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0" name="Rechthoek 9">
            <a:extLst>
              <a:ext uri="{FF2B5EF4-FFF2-40B4-BE49-F238E27FC236}">
                <a16:creationId xmlns:a16="http://schemas.microsoft.com/office/drawing/2014/main" id="{EA4AD93C-E79E-470E-8133-50B6238271D4}"/>
              </a:ext>
            </a:extLst>
          </p:cNvPr>
          <p:cNvSpPr/>
          <p:nvPr/>
        </p:nvSpPr>
        <p:spPr>
          <a:xfrm>
            <a:off x="3269931" y="2464402"/>
            <a:ext cx="8032377" cy="2128531"/>
          </a:xfrm>
          <a:prstGeom prst="rect">
            <a:avLst/>
          </a:prstGeom>
        </p:spPr>
        <p:txBody>
          <a:bodyPr wrap="square" lIns="91440" tIns="45720" rIns="91440" bIns="45720" anchor="t">
            <a:spAutoFit/>
          </a:bodyPr>
          <a:lstStyle/>
          <a:p>
            <a:pPr>
              <a:lnSpc>
                <a:spcPct val="115000"/>
              </a:lnSpc>
              <a:spcAft>
                <a:spcPts val="0"/>
              </a:spcAft>
            </a:pPr>
            <a:r>
              <a:rPr lang="nl-NL" b="1" dirty="0">
                <a:solidFill>
                  <a:srgbClr val="1D1D1B"/>
                </a:solidFill>
                <a:latin typeface="Drive"/>
                <a:ea typeface="Calibri" panose="020F0502020204030204" pitchFamily="34" charset="0"/>
                <a:cs typeface="Times New Roman"/>
              </a:rPr>
              <a:t>De weggever bied je (gratis) aan jouw potentiële klant zodat deze jou kosteloos kan ervaren</a:t>
            </a:r>
            <a:r>
              <a:rPr lang="nl-NL" sz="1600" dirty="0">
                <a:solidFill>
                  <a:srgbClr val="1D1D1B"/>
                </a:solidFill>
                <a:latin typeface="Drive"/>
                <a:ea typeface="Calibri" panose="020F0502020204030204" pitchFamily="34" charset="0"/>
                <a:cs typeface="Times New Roman"/>
              </a:rPr>
              <a:t>. Zo kan de potentiële klant zelf bepalen of jij daadwerkelijk van toegevoegde waarde voor hem of haar bent.</a:t>
            </a:r>
            <a:br>
              <a:rPr lang="nl-NL" sz="1600" dirty="0">
                <a:latin typeface="Drive"/>
                <a:ea typeface="Calibri" panose="020F0502020204030204" pitchFamily="34" charset="0"/>
                <a:cs typeface="Times New Roman" panose="02020603050405020304" pitchFamily="18" charset="0"/>
              </a:rPr>
            </a:br>
            <a:endParaRPr lang="nl-NL" sz="1600">
              <a:solidFill>
                <a:srgbClr val="1D1D1B"/>
              </a:solidFill>
              <a:latin typeface="Drive"/>
              <a:ea typeface="Calibri" panose="020F0502020204030204" pitchFamily="34" charset="0"/>
              <a:cs typeface="Times New Roman" panose="02020603050405020304" pitchFamily="18" charset="0"/>
            </a:endParaRPr>
          </a:p>
          <a:p>
            <a:pPr>
              <a:lnSpc>
                <a:spcPct val="115000"/>
              </a:lnSpc>
            </a:pPr>
            <a:r>
              <a:rPr lang="nl-NL" sz="1600" b="1" dirty="0">
                <a:solidFill>
                  <a:srgbClr val="1D1D1B"/>
                </a:solidFill>
                <a:latin typeface="Drive"/>
                <a:ea typeface="Calibri" panose="020F0502020204030204" pitchFamily="34" charset="0"/>
                <a:cs typeface="Times New Roman"/>
              </a:rPr>
              <a:t>Let op: </a:t>
            </a:r>
            <a:r>
              <a:rPr lang="nl-NL" sz="1600" dirty="0">
                <a:solidFill>
                  <a:srgbClr val="1D1D1B"/>
                </a:solidFill>
                <a:latin typeface="Drive"/>
                <a:ea typeface="Calibri" panose="020F0502020204030204" pitchFamily="34" charset="0"/>
                <a:cs typeface="Times New Roman"/>
              </a:rPr>
              <a:t>laat met je weggever altijd je expertise zien. Toon aan dat je waardevol bent, anders loop je de klant mis.  </a:t>
            </a:r>
            <a:endParaRPr lang="nl-NL" sz="1600" dirty="0">
              <a:solidFill>
                <a:srgbClr val="1D1D1B"/>
              </a:solidFill>
              <a:latin typeface="Drive"/>
              <a:ea typeface="Calibri" panose="020F0502020204030204" pitchFamily="34" charset="0"/>
              <a:cs typeface="Times New Roman" panose="02020603050405020304" pitchFamily="18" charset="0"/>
            </a:endParaRPr>
          </a:p>
          <a:p>
            <a:pPr algn="just">
              <a:lnSpc>
                <a:spcPct val="115000"/>
              </a:lnSpc>
              <a:spcAft>
                <a:spcPts val="0"/>
              </a:spcAft>
            </a:pPr>
            <a:endParaRPr lang="nl-NL" sz="1600">
              <a:solidFill>
                <a:srgbClr val="1D1D1B"/>
              </a:solidFill>
              <a:latin typeface="Drive"/>
              <a:ea typeface="Calibri" panose="020F0502020204030204" pitchFamily="34" charset="0"/>
              <a:cs typeface="Times New Roman" panose="02020603050405020304" pitchFamily="18" charset="0"/>
            </a:endParaRPr>
          </a:p>
        </p:txBody>
      </p:sp>
      <p:pic>
        <p:nvPicPr>
          <p:cNvPr id="20" name="Graphic 19" descr="Ruit">
            <a:extLst>
              <a:ext uri="{FF2B5EF4-FFF2-40B4-BE49-F238E27FC236}">
                <a16:creationId xmlns:a16="http://schemas.microsoft.com/office/drawing/2014/main" id="{0271FC73-6EFC-4384-A133-F7914E5E7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16" y="2076920"/>
            <a:ext cx="2334827" cy="2334827"/>
          </a:xfrm>
          <a:prstGeom prst="rect">
            <a:avLst/>
          </a:prstGeom>
        </p:spPr>
      </p:pic>
    </p:spTree>
    <p:extLst>
      <p:ext uri="{BB962C8B-B14F-4D97-AF65-F5344CB8AC3E}">
        <p14:creationId xmlns:p14="http://schemas.microsoft.com/office/powerpoint/2010/main" val="404242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6735193" cy="369332"/>
          </a:xfrm>
          <a:prstGeom prst="rect">
            <a:avLst/>
          </a:prstGeom>
          <a:noFill/>
        </p:spPr>
        <p:txBody>
          <a:bodyPr wrap="square" lIns="91440" tIns="45720" rIns="91440" bIns="45720" rtlCol="0" anchor="t">
            <a:spAutoFit/>
          </a:bodyPr>
          <a:lstStyle/>
          <a:p>
            <a:r>
              <a:rPr lang="nl-NL" b="1">
                <a:solidFill>
                  <a:schemeClr val="bg1"/>
                </a:solidFill>
                <a:latin typeface="Drive"/>
              </a:rPr>
              <a:t>STAP </a:t>
            </a:r>
            <a:r>
              <a:rPr lang="nl-NL" b="1" dirty="0">
                <a:solidFill>
                  <a:schemeClr val="bg1"/>
                </a:solidFill>
                <a:latin typeface="Drive"/>
              </a:rPr>
              <a:t>6</a:t>
            </a:r>
            <a:r>
              <a:rPr lang="nl-NL" b="1">
                <a:solidFill>
                  <a:schemeClr val="bg1"/>
                </a:solidFill>
                <a:latin typeface="Drive"/>
              </a:rPr>
              <a:t>: SCHRIJF JE ELEVATOR PITCH</a:t>
            </a:r>
            <a:r>
              <a:rPr lang="nl-NL" b="1" dirty="0">
                <a:solidFill>
                  <a:schemeClr val="bg1"/>
                </a:solidFill>
                <a:latin typeface="Drive"/>
              </a:rPr>
              <a:t> </a:t>
            </a:r>
            <a:endParaRPr lang="nl-NL" b="1">
              <a:solidFill>
                <a:schemeClr val="bg1"/>
              </a:solidFill>
              <a:latin typeface="Drive"/>
            </a:endParaRP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5" name="Graphic 4" descr="Lift">
            <a:extLst>
              <a:ext uri="{FF2B5EF4-FFF2-40B4-BE49-F238E27FC236}">
                <a16:creationId xmlns:a16="http://schemas.microsoft.com/office/drawing/2014/main" id="{AB8440F8-420B-4D83-9532-5D95362BE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636" y="2317349"/>
            <a:ext cx="2013752" cy="2013752"/>
          </a:xfrm>
          <a:prstGeom prst="rect">
            <a:avLst/>
          </a:prstGeom>
        </p:spPr>
      </p:pic>
      <p:sp>
        <p:nvSpPr>
          <p:cNvPr id="10" name="Rechthoek 9">
            <a:extLst>
              <a:ext uri="{FF2B5EF4-FFF2-40B4-BE49-F238E27FC236}">
                <a16:creationId xmlns:a16="http://schemas.microsoft.com/office/drawing/2014/main" id="{5A108706-5A38-4856-BB1C-8DB013DD90DD}"/>
              </a:ext>
            </a:extLst>
          </p:cNvPr>
          <p:cNvSpPr/>
          <p:nvPr/>
        </p:nvSpPr>
        <p:spPr>
          <a:xfrm>
            <a:off x="3562350" y="2198058"/>
            <a:ext cx="6096000" cy="1029256"/>
          </a:xfrm>
          <a:prstGeom prst="rect">
            <a:avLst/>
          </a:prstGeom>
        </p:spPr>
        <p:txBody>
          <a:bodyPr>
            <a:spAutoFit/>
          </a:bodyPr>
          <a:lstStyle/>
          <a:p>
            <a:pPr>
              <a:lnSpc>
                <a:spcPct val="115000"/>
              </a:lnSpc>
              <a:spcAft>
                <a:spcPts val="0"/>
              </a:spcAft>
            </a:pPr>
            <a:r>
              <a:rPr lang="nl-NL" b="1">
                <a:solidFill>
                  <a:srgbClr val="1D1D1B"/>
                </a:solidFill>
                <a:latin typeface="Drive"/>
                <a:ea typeface="Calibri" panose="020F0502020204030204" pitchFamily="34" charset="0"/>
                <a:cs typeface="Times New Roman" panose="02020603050405020304" pitchFamily="18" charset="0"/>
              </a:rPr>
              <a:t>De elevatorpitch is een kort verhaal waarin zes facetten aan bod komen:</a:t>
            </a:r>
          </a:p>
          <a:p>
            <a:pPr algn="just">
              <a:lnSpc>
                <a:spcPct val="115000"/>
              </a:lnSpc>
              <a:spcAft>
                <a:spcPts val="0"/>
              </a:spcAft>
            </a:pPr>
            <a:r>
              <a:rPr lang="nl-NL">
                <a:latin typeface="Calibri" panose="020F0502020204030204" pitchFamily="34" charset="0"/>
                <a:ea typeface="Calibri" panose="020F0502020204030204" pitchFamily="34" charset="0"/>
                <a:cs typeface="Times New Roman" panose="02020603050405020304" pitchFamily="18" charset="0"/>
              </a:rPr>
              <a:t> </a:t>
            </a:r>
            <a:endParaRPr lang="nl-NL" sz="160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vak 10">
            <a:extLst>
              <a:ext uri="{FF2B5EF4-FFF2-40B4-BE49-F238E27FC236}">
                <a16:creationId xmlns:a16="http://schemas.microsoft.com/office/drawing/2014/main" id="{8204698F-B8A1-428D-96C6-6DA707B98176}"/>
              </a:ext>
            </a:extLst>
          </p:cNvPr>
          <p:cNvSpPr txBox="1"/>
          <p:nvPr/>
        </p:nvSpPr>
        <p:spPr>
          <a:xfrm>
            <a:off x="3562350" y="3107918"/>
            <a:ext cx="5611906" cy="2068259"/>
          </a:xfrm>
          <a:prstGeom prst="rect">
            <a:avLst/>
          </a:prstGeom>
          <a:noFill/>
        </p:spPr>
        <p:txBody>
          <a:bodyPr wrap="square" rtlCol="0">
            <a:spAutoFit/>
          </a:bodyPr>
          <a:lstStyle/>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Wat doe ik?</a:t>
            </a:r>
          </a:p>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Voor wie doe ik dat?</a:t>
            </a:r>
          </a:p>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Welk probleem lost dat op?</a:t>
            </a:r>
          </a:p>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Welk resultaat levert dat op voor de klant? </a:t>
            </a:r>
          </a:p>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Wat is je onderscheidend vermogen?</a:t>
            </a:r>
          </a:p>
          <a:p>
            <a:pPr marL="342900" lvl="0" indent="-342900" algn="just">
              <a:lnSpc>
                <a:spcPct val="115000"/>
              </a:lnSpc>
              <a:spcAft>
                <a:spcPts val="0"/>
              </a:spcAft>
              <a:buFont typeface="Symbol" panose="05050102010706020507" pitchFamily="18" charset="2"/>
              <a:buChar char=""/>
            </a:pPr>
            <a:r>
              <a:rPr lang="nl-NL" sz="1600">
                <a:solidFill>
                  <a:srgbClr val="1D1D1B"/>
                </a:solidFill>
                <a:latin typeface="Drive"/>
                <a:ea typeface="Calibri" panose="020F0502020204030204" pitchFamily="34" charset="0"/>
                <a:cs typeface="Times New Roman" panose="02020603050405020304" pitchFamily="18" charset="0"/>
              </a:rPr>
              <a:t>Wat is je weggever?</a:t>
            </a:r>
          </a:p>
          <a:p>
            <a:endParaRPr lang="nl-NL"/>
          </a:p>
        </p:txBody>
      </p:sp>
    </p:spTree>
    <p:extLst>
      <p:ext uri="{BB962C8B-B14F-4D97-AF65-F5344CB8AC3E}">
        <p14:creationId xmlns:p14="http://schemas.microsoft.com/office/powerpoint/2010/main" val="2162689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8646296" cy="338554"/>
          </a:xfrm>
          <a:prstGeom prst="rect">
            <a:avLst/>
          </a:prstGeom>
          <a:noFill/>
        </p:spPr>
        <p:txBody>
          <a:bodyPr wrap="square" lIns="91440" tIns="45720" rIns="91440" bIns="45720" rtlCol="0" anchor="t">
            <a:spAutoFit/>
          </a:bodyPr>
          <a:lstStyle/>
          <a:p>
            <a:r>
              <a:rPr lang="nl-NL" sz="1600" b="1" dirty="0">
                <a:solidFill>
                  <a:schemeClr val="bg1"/>
                </a:solidFill>
                <a:latin typeface="Drive"/>
              </a:rPr>
              <a:t>STAP 7: BENADER JE NETWERK MET JE ELEVATOR PITCH EN EEN DUIDELIJKE ZOEKVRAAG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0" name="Rechthoek 9">
            <a:extLst>
              <a:ext uri="{FF2B5EF4-FFF2-40B4-BE49-F238E27FC236}">
                <a16:creationId xmlns:a16="http://schemas.microsoft.com/office/drawing/2014/main" id="{750B0DC7-4CCB-4AB3-9DA1-637165E16764}"/>
              </a:ext>
            </a:extLst>
          </p:cNvPr>
          <p:cNvSpPr/>
          <p:nvPr/>
        </p:nvSpPr>
        <p:spPr>
          <a:xfrm>
            <a:off x="3550022" y="2059266"/>
            <a:ext cx="8032377" cy="1491434"/>
          </a:xfrm>
          <a:prstGeom prst="rect">
            <a:avLst/>
          </a:prstGeom>
        </p:spPr>
        <p:txBody>
          <a:bodyPr wrap="square">
            <a:spAutoFit/>
          </a:bodyPr>
          <a:lstStyle/>
          <a:p>
            <a:pPr algn="just">
              <a:lnSpc>
                <a:spcPct val="115000"/>
              </a:lnSpc>
              <a:spcAft>
                <a:spcPts val="0"/>
              </a:spcAft>
            </a:pPr>
            <a:r>
              <a:rPr lang="nl-NL" sz="1600" i="1">
                <a:solidFill>
                  <a:srgbClr val="1D1D1B"/>
                </a:solidFill>
                <a:latin typeface="Drive"/>
                <a:ea typeface="Calibri" panose="020F0502020204030204" pitchFamily="34" charset="0"/>
                <a:cs typeface="Times New Roman" panose="02020603050405020304" pitchFamily="18" charset="0"/>
              </a:rPr>
              <a:t>Voordat jij een opdracht binnen krijgt zijn er een aantal stappen die genomen moeten worden.</a:t>
            </a:r>
          </a:p>
          <a:p>
            <a:pPr algn="just">
              <a:lnSpc>
                <a:spcPct val="115000"/>
              </a:lnSpc>
              <a:spcAft>
                <a:spcPts val="0"/>
              </a:spcAft>
            </a:pPr>
            <a:r>
              <a:rPr lang="nl-NL" sz="1600">
                <a:solidFill>
                  <a:srgbClr val="1D1D1B"/>
                </a:solidFill>
                <a:latin typeface="Drive"/>
                <a:ea typeface="Calibri" panose="020F0502020204030204" pitchFamily="34" charset="0"/>
                <a:cs typeface="Times New Roman" panose="02020603050405020304" pitchFamily="18" charset="0"/>
              </a:rPr>
              <a:t>1: mensen moeten je </a:t>
            </a:r>
            <a:r>
              <a:rPr lang="nl-NL" sz="1600" b="1">
                <a:solidFill>
                  <a:srgbClr val="1D1D1B"/>
                </a:solidFill>
                <a:latin typeface="Drive"/>
                <a:ea typeface="Calibri" panose="020F0502020204030204" pitchFamily="34" charset="0"/>
                <a:cs typeface="Times New Roman" panose="02020603050405020304" pitchFamily="18" charset="0"/>
              </a:rPr>
              <a:t>kennen</a:t>
            </a:r>
            <a:endParaRPr lang="nl-NL" sz="1600">
              <a:solidFill>
                <a:srgbClr val="1D1D1B"/>
              </a:solidFill>
              <a:latin typeface="Drive"/>
              <a:ea typeface="Calibri" panose="020F0502020204030204" pitchFamily="34" charset="0"/>
              <a:cs typeface="Times New Roman" panose="02020603050405020304" pitchFamily="18" charset="0"/>
            </a:endParaRPr>
          </a:p>
          <a:p>
            <a:pPr algn="just">
              <a:lnSpc>
                <a:spcPct val="115000"/>
              </a:lnSpc>
              <a:spcAft>
                <a:spcPts val="0"/>
              </a:spcAft>
            </a:pPr>
            <a:r>
              <a:rPr lang="nl-NL" sz="1600">
                <a:solidFill>
                  <a:srgbClr val="1D1D1B"/>
                </a:solidFill>
                <a:latin typeface="Drive"/>
                <a:ea typeface="Calibri" panose="020F0502020204030204" pitchFamily="34" charset="0"/>
                <a:cs typeface="Times New Roman" panose="02020603050405020304" pitchFamily="18" charset="0"/>
              </a:rPr>
              <a:t>2: mensen moeten je </a:t>
            </a:r>
            <a:r>
              <a:rPr lang="nl-NL" sz="1600" b="1">
                <a:solidFill>
                  <a:srgbClr val="1D1D1B"/>
                </a:solidFill>
                <a:latin typeface="Drive"/>
                <a:ea typeface="Calibri" panose="020F0502020204030204" pitchFamily="34" charset="0"/>
                <a:cs typeface="Times New Roman" panose="02020603050405020304" pitchFamily="18" charset="0"/>
              </a:rPr>
              <a:t>vertrouwen</a:t>
            </a:r>
            <a:endParaRPr lang="nl-NL" sz="1600">
              <a:solidFill>
                <a:srgbClr val="1D1D1B"/>
              </a:solidFill>
              <a:latin typeface="Drive"/>
              <a:ea typeface="Calibri" panose="020F0502020204030204" pitchFamily="34" charset="0"/>
              <a:cs typeface="Times New Roman" panose="02020603050405020304" pitchFamily="18" charset="0"/>
            </a:endParaRPr>
          </a:p>
          <a:p>
            <a:pPr algn="just">
              <a:lnSpc>
                <a:spcPct val="115000"/>
              </a:lnSpc>
              <a:spcAft>
                <a:spcPts val="0"/>
              </a:spcAft>
            </a:pPr>
            <a:r>
              <a:rPr lang="nl-NL" sz="1600">
                <a:solidFill>
                  <a:srgbClr val="1D1D1B"/>
                </a:solidFill>
                <a:latin typeface="Drive"/>
                <a:ea typeface="Calibri" panose="020F0502020204030204" pitchFamily="34" charset="0"/>
                <a:cs typeface="Times New Roman" panose="02020603050405020304" pitchFamily="18" charset="0"/>
              </a:rPr>
              <a:t>3: mensen moeten jou de opdracht </a:t>
            </a:r>
            <a:r>
              <a:rPr lang="nl-NL" sz="1600" b="1">
                <a:solidFill>
                  <a:srgbClr val="1D1D1B"/>
                </a:solidFill>
                <a:latin typeface="Drive"/>
                <a:ea typeface="Calibri" panose="020F0502020204030204" pitchFamily="34" charset="0"/>
                <a:cs typeface="Times New Roman" panose="02020603050405020304" pitchFamily="18" charset="0"/>
              </a:rPr>
              <a:t>gunnen</a:t>
            </a:r>
            <a:endParaRPr lang="nl-NL" sz="1600">
              <a:solidFill>
                <a:srgbClr val="1D1D1B"/>
              </a:solidFill>
              <a:latin typeface="Drive"/>
              <a:ea typeface="Calibri" panose="020F0502020204030204" pitchFamily="34" charset="0"/>
              <a:cs typeface="Times New Roman" panose="02020603050405020304" pitchFamily="18" charset="0"/>
            </a:endParaRPr>
          </a:p>
          <a:p>
            <a:pPr algn="just">
              <a:lnSpc>
                <a:spcPct val="115000"/>
              </a:lnSpc>
              <a:spcAft>
                <a:spcPts val="0"/>
              </a:spcAft>
            </a:pPr>
            <a:r>
              <a:rPr lang="nl-NL" sz="1600">
                <a:solidFill>
                  <a:srgbClr val="1D1D1B"/>
                </a:solidFill>
                <a:latin typeface="Drive"/>
                <a:ea typeface="Calibri" panose="020F0502020204030204" pitchFamily="34" charset="0"/>
                <a:cs typeface="Times New Roman" panose="02020603050405020304" pitchFamily="18" charset="0"/>
              </a:rPr>
              <a:t>4: nadat jij de opdracht succesvol gedaan hebt moet je vragen om een </a:t>
            </a:r>
            <a:r>
              <a:rPr lang="nl-NL" sz="1600" b="1">
                <a:solidFill>
                  <a:srgbClr val="1D1D1B"/>
                </a:solidFill>
                <a:latin typeface="Drive"/>
                <a:ea typeface="Calibri" panose="020F0502020204030204" pitchFamily="34" charset="0"/>
                <a:cs typeface="Times New Roman" panose="02020603050405020304" pitchFamily="18" charset="0"/>
              </a:rPr>
              <a:t>aanbeveling</a:t>
            </a:r>
            <a:endParaRPr lang="nl-NL" sz="1600">
              <a:solidFill>
                <a:srgbClr val="1D1D1B"/>
              </a:solidFill>
              <a:latin typeface="Drive"/>
              <a:ea typeface="Calibri" panose="020F0502020204030204" pitchFamily="34" charset="0"/>
              <a:cs typeface="Times New Roman" panose="02020603050405020304" pitchFamily="18" charset="0"/>
            </a:endParaRPr>
          </a:p>
        </p:txBody>
      </p:sp>
      <p:sp>
        <p:nvSpPr>
          <p:cNvPr id="11" name="Rechthoek 10">
            <a:extLst>
              <a:ext uri="{FF2B5EF4-FFF2-40B4-BE49-F238E27FC236}">
                <a16:creationId xmlns:a16="http://schemas.microsoft.com/office/drawing/2014/main" id="{875D7EF8-0645-48B9-BFA5-AE931575FDE4}"/>
              </a:ext>
            </a:extLst>
          </p:cNvPr>
          <p:cNvSpPr/>
          <p:nvPr/>
        </p:nvSpPr>
        <p:spPr>
          <a:xfrm>
            <a:off x="3550022" y="3735365"/>
            <a:ext cx="6096000" cy="710707"/>
          </a:xfrm>
          <a:prstGeom prst="rect">
            <a:avLst/>
          </a:prstGeom>
        </p:spPr>
        <p:txBody>
          <a:bodyPr>
            <a:spAutoFit/>
          </a:bodyPr>
          <a:lstStyle/>
          <a:p>
            <a:pPr algn="just">
              <a:lnSpc>
                <a:spcPct val="115000"/>
              </a:lnSpc>
              <a:spcAft>
                <a:spcPts val="0"/>
              </a:spcAft>
            </a:pPr>
            <a:r>
              <a:rPr lang="nl-NL" b="1">
                <a:solidFill>
                  <a:srgbClr val="1D1D1B"/>
                </a:solidFill>
                <a:latin typeface="Drive"/>
                <a:ea typeface="Calibri" panose="020F0502020204030204" pitchFamily="34" charset="0"/>
                <a:cs typeface="Times New Roman" panose="02020603050405020304" pitchFamily="18" charset="0"/>
              </a:rPr>
              <a:t>Het is daarom belangrijk om je netwerk in kaart te brengen. Wie kan jou helpen te groeien en hoe kunnen ze jou helpen?</a:t>
            </a:r>
          </a:p>
        </p:txBody>
      </p:sp>
      <p:pic>
        <p:nvPicPr>
          <p:cNvPr id="12" name="Graphic 11" descr="Verbindingen">
            <a:extLst>
              <a:ext uri="{FF2B5EF4-FFF2-40B4-BE49-F238E27FC236}">
                <a16:creationId xmlns:a16="http://schemas.microsoft.com/office/drawing/2014/main" id="{E775F13E-4997-4979-AC8A-38666B61F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454" y="1885546"/>
            <a:ext cx="2717575" cy="2717575"/>
          </a:xfrm>
          <a:prstGeom prst="rect">
            <a:avLst/>
          </a:prstGeom>
        </p:spPr>
      </p:pic>
    </p:spTree>
    <p:extLst>
      <p:ext uri="{BB962C8B-B14F-4D97-AF65-F5344CB8AC3E}">
        <p14:creationId xmlns:p14="http://schemas.microsoft.com/office/powerpoint/2010/main" val="1167404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8262152" cy="369332"/>
          </a:xfrm>
          <a:prstGeom prst="rect">
            <a:avLst/>
          </a:prstGeom>
          <a:noFill/>
        </p:spPr>
        <p:txBody>
          <a:bodyPr wrap="square" lIns="91440" tIns="45720" rIns="91440" bIns="45720" rtlCol="0" anchor="t">
            <a:spAutoFit/>
          </a:bodyPr>
          <a:lstStyle/>
          <a:p>
            <a:r>
              <a:rPr lang="nl-NL" b="1" dirty="0">
                <a:solidFill>
                  <a:schemeClr val="bg1"/>
                </a:solidFill>
                <a:latin typeface="Drive"/>
              </a:rPr>
              <a:t>STAP 8: REALISEER DE WOW-FACTOR</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9" name="Afbeelding 8">
            <a:extLst>
              <a:ext uri="{FF2B5EF4-FFF2-40B4-BE49-F238E27FC236}">
                <a16:creationId xmlns:a16="http://schemas.microsoft.com/office/drawing/2014/main" id="{7EC540FB-C008-42FB-8461-5918003F6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043" y="1653934"/>
            <a:ext cx="8717249" cy="4838700"/>
          </a:xfrm>
          <a:prstGeom prst="rect">
            <a:avLst/>
          </a:prstGeom>
        </p:spPr>
      </p:pic>
    </p:spTree>
    <p:extLst>
      <p:ext uri="{BB962C8B-B14F-4D97-AF65-F5344CB8AC3E}">
        <p14:creationId xmlns:p14="http://schemas.microsoft.com/office/powerpoint/2010/main" val="2248225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8262152" cy="369332"/>
          </a:xfrm>
          <a:prstGeom prst="rect">
            <a:avLst/>
          </a:prstGeom>
          <a:noFill/>
        </p:spPr>
        <p:txBody>
          <a:bodyPr wrap="square" rtlCol="0">
            <a:spAutoFit/>
          </a:bodyPr>
          <a:lstStyle/>
          <a:p>
            <a:r>
              <a:rPr lang="nl-NL" b="1">
                <a:solidFill>
                  <a:schemeClr val="bg1"/>
                </a:solidFill>
                <a:latin typeface="Drive"/>
              </a:rPr>
              <a:t>ONLINE ZICHTBAARHEID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8" name="Rechthoek 7">
            <a:extLst>
              <a:ext uri="{FF2B5EF4-FFF2-40B4-BE49-F238E27FC236}">
                <a16:creationId xmlns:a16="http://schemas.microsoft.com/office/drawing/2014/main" id="{7851C6FD-CB44-4EE1-AB8A-A896460CB410}"/>
              </a:ext>
            </a:extLst>
          </p:cNvPr>
          <p:cNvSpPr/>
          <p:nvPr/>
        </p:nvSpPr>
        <p:spPr>
          <a:xfrm>
            <a:off x="3424335" y="3401032"/>
            <a:ext cx="8032377" cy="1208279"/>
          </a:xfrm>
          <a:prstGeom prst="rect">
            <a:avLst/>
          </a:prstGeom>
        </p:spPr>
        <p:txBody>
          <a:bodyPr wrap="square" lIns="91440" tIns="45720" rIns="91440" bIns="45720" anchor="t">
            <a:spAutoFit/>
          </a:bodyPr>
          <a:lstStyle/>
          <a:p>
            <a:pPr>
              <a:lnSpc>
                <a:spcPct val="115000"/>
              </a:lnSpc>
            </a:pPr>
            <a:r>
              <a:rPr lang="nl-NL" sz="1600" dirty="0">
                <a:solidFill>
                  <a:srgbClr val="1D1D1B"/>
                </a:solidFill>
                <a:latin typeface="Drive"/>
                <a:ea typeface="Calibri" panose="020F0502020204030204" pitchFamily="34" charset="0"/>
                <a:cs typeface="Times New Roman"/>
              </a:rPr>
              <a:t>1: LinkedIn/ Facebook / Instagram</a:t>
            </a:r>
            <a:endParaRPr lang="nl-NL" sz="1600" dirty="0">
              <a:solidFill>
                <a:srgbClr val="1D1D1B"/>
              </a:solidFill>
              <a:latin typeface="Drive"/>
              <a:ea typeface="Calibri" panose="020F0502020204030204" pitchFamily="34" charset="0"/>
              <a:cs typeface="Times New Roman" panose="02020603050405020304" pitchFamily="18" charset="0"/>
            </a:endParaRPr>
          </a:p>
          <a:p>
            <a:pPr algn="just">
              <a:lnSpc>
                <a:spcPct val="115000"/>
              </a:lnSpc>
              <a:spcAft>
                <a:spcPts val="0"/>
              </a:spcAft>
            </a:pPr>
            <a:r>
              <a:rPr lang="nl-NL" sz="1600" dirty="0">
                <a:solidFill>
                  <a:srgbClr val="1D1D1B"/>
                </a:solidFill>
                <a:latin typeface="Drive"/>
                <a:ea typeface="Calibri" panose="020F0502020204030204" pitchFamily="34" charset="0"/>
                <a:cs typeface="Times New Roman" panose="02020603050405020304" pitchFamily="18" charset="0"/>
              </a:rPr>
              <a:t>2: Website</a:t>
            </a:r>
          </a:p>
          <a:p>
            <a:pPr algn="just">
              <a:lnSpc>
                <a:spcPct val="115000"/>
              </a:lnSpc>
              <a:spcAft>
                <a:spcPts val="0"/>
              </a:spcAft>
            </a:pPr>
            <a:r>
              <a:rPr lang="nl-NL" sz="1600" dirty="0">
                <a:solidFill>
                  <a:srgbClr val="1D1D1B"/>
                </a:solidFill>
                <a:latin typeface="Drive"/>
                <a:ea typeface="Calibri" panose="020F0502020204030204" pitchFamily="34" charset="0"/>
                <a:cs typeface="Times New Roman" panose="02020603050405020304" pitchFamily="18" charset="0"/>
              </a:rPr>
              <a:t>3: E-mailmarketing </a:t>
            </a:r>
          </a:p>
          <a:p>
            <a:pPr algn="just">
              <a:lnSpc>
                <a:spcPct val="114999"/>
              </a:lnSpc>
            </a:pPr>
            <a:r>
              <a:rPr lang="nl-NL" sz="1600" dirty="0">
                <a:solidFill>
                  <a:srgbClr val="1D1D1B"/>
                </a:solidFill>
                <a:latin typeface="Drive"/>
                <a:ea typeface="Calibri" panose="020F0502020204030204" pitchFamily="34" charset="0"/>
                <a:cs typeface="Times New Roman"/>
              </a:rPr>
              <a:t>4: Offline </a:t>
            </a:r>
            <a:endParaRPr lang="nl-NL" sz="1600" dirty="0">
              <a:solidFill>
                <a:srgbClr val="1D1D1B"/>
              </a:solidFill>
              <a:latin typeface="Drive"/>
              <a:ea typeface="Calibri" panose="020F050202020403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B0BE9D68-2C37-4321-8B6A-67AD7D948258}"/>
              </a:ext>
            </a:extLst>
          </p:cNvPr>
          <p:cNvSpPr/>
          <p:nvPr/>
        </p:nvSpPr>
        <p:spPr>
          <a:xfrm>
            <a:off x="3424334" y="2467070"/>
            <a:ext cx="6243449" cy="710707"/>
          </a:xfrm>
          <a:prstGeom prst="rect">
            <a:avLst/>
          </a:prstGeom>
        </p:spPr>
        <p:txBody>
          <a:bodyPr wrap="square" lIns="91440" tIns="45720" rIns="91440" bIns="45720" anchor="t">
            <a:spAutoFit/>
          </a:bodyPr>
          <a:lstStyle/>
          <a:p>
            <a:pPr>
              <a:lnSpc>
                <a:spcPct val="115000"/>
              </a:lnSpc>
            </a:pPr>
            <a:r>
              <a:rPr lang="nl-NL" b="1" dirty="0">
                <a:solidFill>
                  <a:srgbClr val="1D1D1B"/>
                </a:solidFill>
                <a:latin typeface="Drive"/>
                <a:ea typeface="Calibri" panose="020F0502020204030204" pitchFamily="34" charset="0"/>
                <a:cs typeface="Times New Roman"/>
              </a:rPr>
              <a:t>Na het uitwerken van dé 8 stappen van Sparreo is het belangrijk om je verhaal te verspreiden. </a:t>
            </a:r>
            <a:endParaRPr lang="nl-NL" b="1" dirty="0">
              <a:solidFill>
                <a:srgbClr val="1D1D1B"/>
              </a:solidFill>
              <a:latin typeface="Drive"/>
              <a:ea typeface="Calibri" panose="020F0502020204030204" pitchFamily="34" charset="0"/>
              <a:cs typeface="Times New Roman" panose="02020603050405020304" pitchFamily="18" charset="0"/>
            </a:endParaRPr>
          </a:p>
        </p:txBody>
      </p:sp>
      <p:pic>
        <p:nvPicPr>
          <p:cNvPr id="5" name="Graphic 4" descr="Internet">
            <a:extLst>
              <a:ext uri="{FF2B5EF4-FFF2-40B4-BE49-F238E27FC236}">
                <a16:creationId xmlns:a16="http://schemas.microsoft.com/office/drawing/2014/main" id="{877F759A-1605-4280-935F-A622FF209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327" y="1620900"/>
            <a:ext cx="2431001" cy="2431001"/>
          </a:xfrm>
          <a:prstGeom prst="rect">
            <a:avLst/>
          </a:prstGeom>
        </p:spPr>
      </p:pic>
    </p:spTree>
    <p:extLst>
      <p:ext uri="{BB962C8B-B14F-4D97-AF65-F5344CB8AC3E}">
        <p14:creationId xmlns:p14="http://schemas.microsoft.com/office/powerpoint/2010/main" val="3298497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8262152" cy="369332"/>
          </a:xfrm>
          <a:prstGeom prst="rect">
            <a:avLst/>
          </a:prstGeom>
          <a:noFill/>
        </p:spPr>
        <p:txBody>
          <a:bodyPr wrap="square" rtlCol="0" anchor="t">
            <a:spAutoFit/>
          </a:bodyPr>
          <a:lstStyle/>
          <a:p>
            <a:r>
              <a:rPr lang="nl-NL" b="1">
                <a:solidFill>
                  <a:schemeClr val="bg1"/>
                </a:solidFill>
                <a:latin typeface="Drive"/>
              </a:rPr>
              <a:t>KLANTREIZEN EN FUNNELS</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8" name="Rechthoek 7">
            <a:extLst>
              <a:ext uri="{FF2B5EF4-FFF2-40B4-BE49-F238E27FC236}">
                <a16:creationId xmlns:a16="http://schemas.microsoft.com/office/drawing/2014/main" id="{7851C6FD-CB44-4EE1-AB8A-A896460CB410}"/>
              </a:ext>
            </a:extLst>
          </p:cNvPr>
          <p:cNvSpPr/>
          <p:nvPr/>
        </p:nvSpPr>
        <p:spPr>
          <a:xfrm>
            <a:off x="2629127" y="3467589"/>
            <a:ext cx="8032377" cy="641971"/>
          </a:xfrm>
          <a:prstGeom prst="rect">
            <a:avLst/>
          </a:prstGeom>
        </p:spPr>
        <p:txBody>
          <a:bodyPr wrap="square" anchor="t">
            <a:spAutoFit/>
          </a:bodyPr>
          <a:lstStyle/>
          <a:p>
            <a:pPr>
              <a:lnSpc>
                <a:spcPct val="115000"/>
              </a:lnSpc>
            </a:pPr>
            <a:r>
              <a:rPr lang="nl-NL" sz="1600">
                <a:solidFill>
                  <a:srgbClr val="1D1D1B"/>
                </a:solidFill>
                <a:latin typeface="Drive"/>
                <a:ea typeface="Calibri" panose="020F0502020204030204" pitchFamily="34" charset="0"/>
                <a:cs typeface="Times New Roman"/>
              </a:rPr>
              <a:t>1: Customer </a:t>
            </a:r>
            <a:r>
              <a:rPr lang="nl-NL" sz="1600" err="1">
                <a:solidFill>
                  <a:srgbClr val="1D1D1B"/>
                </a:solidFill>
                <a:latin typeface="Drive"/>
                <a:ea typeface="Calibri" panose="020F0502020204030204" pitchFamily="34" charset="0"/>
                <a:cs typeface="Times New Roman"/>
              </a:rPr>
              <a:t>Journey</a:t>
            </a:r>
            <a:r>
              <a:rPr lang="nl-NL" sz="1600">
                <a:solidFill>
                  <a:srgbClr val="1D1D1B"/>
                </a:solidFill>
                <a:latin typeface="Drive"/>
                <a:ea typeface="Calibri" panose="020F0502020204030204" pitchFamily="34" charset="0"/>
                <a:cs typeface="Times New Roman"/>
              </a:rPr>
              <a:t> (oogpunt van de klant)</a:t>
            </a:r>
            <a:endParaRPr lang="nl-NL" sz="1600">
              <a:solidFill>
                <a:srgbClr val="1D1D1B"/>
              </a:solidFill>
              <a:latin typeface="Drive"/>
              <a:ea typeface="Calibri" panose="020F0502020204030204" pitchFamily="34" charset="0"/>
              <a:cs typeface="Times New Roman" panose="02020603050405020304" pitchFamily="18" charset="0"/>
            </a:endParaRPr>
          </a:p>
          <a:p>
            <a:pPr algn="just">
              <a:lnSpc>
                <a:spcPct val="115000"/>
              </a:lnSpc>
            </a:pPr>
            <a:r>
              <a:rPr lang="nl-NL" sz="1600">
                <a:solidFill>
                  <a:srgbClr val="1D1D1B"/>
                </a:solidFill>
                <a:latin typeface="Drive"/>
                <a:ea typeface="Calibri" panose="020F0502020204030204" pitchFamily="34" charset="0"/>
                <a:cs typeface="Times New Roman"/>
              </a:rPr>
              <a:t>2: Sales </a:t>
            </a:r>
            <a:r>
              <a:rPr lang="nl-NL" sz="1600" err="1">
                <a:solidFill>
                  <a:srgbClr val="1D1D1B"/>
                </a:solidFill>
                <a:latin typeface="Drive"/>
                <a:ea typeface="Calibri" panose="020F0502020204030204" pitchFamily="34" charset="0"/>
                <a:cs typeface="Times New Roman"/>
              </a:rPr>
              <a:t>Funnel</a:t>
            </a:r>
            <a:r>
              <a:rPr lang="nl-NL" sz="1600">
                <a:solidFill>
                  <a:srgbClr val="1D1D1B"/>
                </a:solidFill>
                <a:latin typeface="Drive"/>
                <a:ea typeface="Calibri" panose="020F0502020204030204" pitchFamily="34" charset="0"/>
                <a:cs typeface="Times New Roman"/>
              </a:rPr>
              <a:t>  (oogpunt van de onderneming)</a:t>
            </a:r>
          </a:p>
        </p:txBody>
      </p:sp>
      <p:sp>
        <p:nvSpPr>
          <p:cNvPr id="10" name="Rechthoek 9">
            <a:extLst>
              <a:ext uri="{FF2B5EF4-FFF2-40B4-BE49-F238E27FC236}">
                <a16:creationId xmlns:a16="http://schemas.microsoft.com/office/drawing/2014/main" id="{B0BE9D68-2C37-4321-8B6A-67AD7D948258}"/>
              </a:ext>
            </a:extLst>
          </p:cNvPr>
          <p:cNvSpPr/>
          <p:nvPr/>
        </p:nvSpPr>
        <p:spPr>
          <a:xfrm>
            <a:off x="2629126" y="2533627"/>
            <a:ext cx="6456511" cy="710707"/>
          </a:xfrm>
          <a:prstGeom prst="rect">
            <a:avLst/>
          </a:prstGeom>
        </p:spPr>
        <p:txBody>
          <a:bodyPr wrap="square">
            <a:spAutoFit/>
          </a:bodyPr>
          <a:lstStyle/>
          <a:p>
            <a:pPr>
              <a:lnSpc>
                <a:spcPct val="115000"/>
              </a:lnSpc>
              <a:spcAft>
                <a:spcPts val="0"/>
              </a:spcAft>
            </a:pPr>
            <a:r>
              <a:rPr lang="nl-NL" b="1">
                <a:solidFill>
                  <a:srgbClr val="1D1D1B"/>
                </a:solidFill>
                <a:latin typeface="Drive"/>
                <a:ea typeface="Calibri" panose="020F0502020204030204" pitchFamily="34" charset="0"/>
                <a:cs typeface="Times New Roman" panose="02020603050405020304" pitchFamily="18" charset="0"/>
              </a:rPr>
              <a:t>Wil je je potentiële klant bereiken, dan is het belangrijk dat je weet welke reis ze afleggen; voor, tijdens en na jullie ontmoeting. </a:t>
            </a:r>
          </a:p>
        </p:txBody>
      </p:sp>
      <p:pic>
        <p:nvPicPr>
          <p:cNvPr id="15" name="Graphic 14" descr="Route tussen twee spelden, met een pad">
            <a:extLst>
              <a:ext uri="{FF2B5EF4-FFF2-40B4-BE49-F238E27FC236}">
                <a16:creationId xmlns:a16="http://schemas.microsoft.com/office/drawing/2014/main" id="{6FF38A70-4EC9-4D8C-B960-AA0D9B70A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372" y="1931894"/>
            <a:ext cx="1929892" cy="1929892"/>
          </a:xfrm>
          <a:prstGeom prst="rect">
            <a:avLst/>
          </a:prstGeom>
        </p:spPr>
      </p:pic>
    </p:spTree>
    <p:extLst>
      <p:ext uri="{BB962C8B-B14F-4D97-AF65-F5344CB8AC3E}">
        <p14:creationId xmlns:p14="http://schemas.microsoft.com/office/powerpoint/2010/main" val="441776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rtlCol="0" anchor="t">
            <a:spAutoFit/>
          </a:bodyPr>
          <a:lstStyle/>
          <a:p>
            <a:r>
              <a:rPr lang="nl-NL" b="1">
                <a:solidFill>
                  <a:srgbClr val="1D1D1B"/>
                </a:solidFill>
                <a:latin typeface="Drive"/>
              </a:rPr>
              <a:t>Dé 7 principes van </a:t>
            </a:r>
            <a:r>
              <a:rPr lang="nl-NL" b="1" err="1">
                <a:solidFill>
                  <a:srgbClr val="1D1D1B"/>
                </a:solidFill>
                <a:latin typeface="Drive"/>
              </a:rPr>
              <a:t>Cialdini</a:t>
            </a:r>
            <a:r>
              <a:rPr lang="nl-NL" b="1">
                <a:solidFill>
                  <a:srgbClr val="1D1D1B"/>
                </a:solidFill>
                <a:latin typeface="Drive"/>
              </a:rPr>
              <a:t>  </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2092881"/>
          </a:xfrm>
          <a:prstGeom prst="rect">
            <a:avLst/>
          </a:prstGeom>
          <a:noFill/>
        </p:spPr>
        <p:txBody>
          <a:bodyPr wrap="square" rtlCol="0">
            <a:spAutoFit/>
          </a:bodyPr>
          <a:lstStyle/>
          <a:p>
            <a:r>
              <a:rPr lang="nl-NL" sz="1600" b="1" dirty="0">
                <a:latin typeface="Drive"/>
              </a:rPr>
              <a:t>1: </a:t>
            </a:r>
            <a:r>
              <a:rPr lang="nl-NL" sz="1600" dirty="0">
                <a:latin typeface="Drive"/>
              </a:rPr>
              <a:t>Sociaalbewijs</a:t>
            </a:r>
          </a:p>
          <a:p>
            <a:r>
              <a:rPr lang="nl-NL" sz="1600" b="1" dirty="0">
                <a:latin typeface="Drive"/>
              </a:rPr>
              <a:t>2: </a:t>
            </a:r>
            <a:r>
              <a:rPr lang="nl-NL" sz="1600" dirty="0">
                <a:latin typeface="Drive"/>
              </a:rPr>
              <a:t>Gunfactor (sympathie)</a:t>
            </a:r>
          </a:p>
          <a:p>
            <a:r>
              <a:rPr lang="nl-NL" sz="1600" b="1" dirty="0">
                <a:latin typeface="Drive"/>
              </a:rPr>
              <a:t>3</a:t>
            </a:r>
            <a:r>
              <a:rPr lang="nl-NL" sz="1600" dirty="0">
                <a:latin typeface="Drive"/>
              </a:rPr>
              <a:t>: Autoriteit</a:t>
            </a:r>
          </a:p>
          <a:p>
            <a:r>
              <a:rPr lang="nl-NL" sz="1600" b="1" dirty="0">
                <a:latin typeface="Drive"/>
              </a:rPr>
              <a:t>4: </a:t>
            </a:r>
            <a:r>
              <a:rPr lang="nl-NL" sz="1600" dirty="0">
                <a:latin typeface="Drive"/>
              </a:rPr>
              <a:t>Schaarste</a:t>
            </a:r>
          </a:p>
          <a:p>
            <a:r>
              <a:rPr lang="nl-NL" sz="1600" b="1" dirty="0">
                <a:latin typeface="Drive"/>
              </a:rPr>
              <a:t>5: </a:t>
            </a:r>
            <a:r>
              <a:rPr lang="nl-NL" sz="1600" dirty="0">
                <a:latin typeface="Drive"/>
              </a:rPr>
              <a:t>Consistentie</a:t>
            </a:r>
          </a:p>
          <a:p>
            <a:r>
              <a:rPr lang="nl-NL" sz="1600" b="1" dirty="0">
                <a:latin typeface="Drive"/>
              </a:rPr>
              <a:t>6: </a:t>
            </a:r>
            <a:r>
              <a:rPr lang="nl-NL" sz="1600" dirty="0">
                <a:latin typeface="Drive"/>
              </a:rPr>
              <a:t>Wederkerigheid</a:t>
            </a:r>
          </a:p>
          <a:p>
            <a:r>
              <a:rPr lang="nl-NL" sz="1600" b="1" dirty="0">
                <a:latin typeface="Drive"/>
              </a:rPr>
              <a:t>7: </a:t>
            </a:r>
            <a:r>
              <a:rPr lang="nl-NL" sz="1600" dirty="0">
                <a:latin typeface="Drive"/>
              </a:rPr>
              <a:t>Eenheid</a:t>
            </a:r>
          </a:p>
          <a:p>
            <a:endParaRPr lang="nl-NL" dirty="0"/>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8457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1.Sociaal bewijs</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815882"/>
          </a:xfrm>
          <a:prstGeom prst="rect">
            <a:avLst/>
          </a:prstGeom>
          <a:noFill/>
        </p:spPr>
        <p:txBody>
          <a:bodyPr wrap="square" lIns="91440" tIns="45720" rIns="91440" bIns="45720" rtlCol="0" anchor="t">
            <a:spAutoFit/>
          </a:bodyPr>
          <a:lstStyle/>
          <a:p>
            <a:r>
              <a:rPr lang="nl-NL" sz="1600" dirty="0">
                <a:ea typeface="+mn-lt"/>
                <a:cs typeface="+mn-lt"/>
              </a:rPr>
              <a:t>Net als vele andere wezens vertonen wij kuddegedrag. Wanneer iemand niet zeker is va zijn zaak, ongemakkelijk of niet goed in zijn vel zit kijkt hij graag naar wat anderen in zijn situatie hebben gedaan of ervaren. Hoe meer bevestiging hij krijgt (op een website, binnen een sociaal netwerk)des te groter is de kans dat hij de kudde gaat volgen. </a:t>
            </a:r>
            <a:endParaRPr lang="nl-NL" sz="1600" dirty="0">
              <a:latin typeface="Drive"/>
              <a:ea typeface="+mn-lt"/>
              <a:cs typeface="+mn-lt"/>
            </a:endParaRPr>
          </a:p>
          <a:p>
            <a:endParaRPr lang="nl-NL" sz="1600" dirty="0">
              <a:ea typeface="+mn-lt"/>
              <a:cs typeface="+mn-lt"/>
            </a:endParaRPr>
          </a:p>
          <a:p>
            <a:r>
              <a:rPr lang="nl-NL" sz="1600" dirty="0">
                <a:ea typeface="+mn-lt"/>
                <a:cs typeface="+mn-lt"/>
              </a:rPr>
              <a:t>Voorbeelden:  reviews ,aanbevelingen en </a:t>
            </a:r>
            <a:r>
              <a:rPr lang="nl-NL" sz="1600" dirty="0" err="1">
                <a:ea typeface="+mn-lt"/>
                <a:cs typeface="+mn-lt"/>
              </a:rPr>
              <a:t>likes</a:t>
            </a:r>
            <a:r>
              <a:rPr lang="nl-NL" sz="1600" dirty="0">
                <a:ea typeface="+mn-lt"/>
                <a:cs typeface="+mn-lt"/>
              </a:rPr>
              <a:t>.</a:t>
            </a:r>
            <a:endParaRPr lang="nl-NL" sz="1600">
              <a:latin typeface="Drive"/>
            </a:endParaRPr>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585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stretch>
            <a:fillRect/>
          </a:stretch>
        </p:blipFill>
        <p:spPr>
          <a:xfrm>
            <a:off x="8101592" y="1593409"/>
            <a:ext cx="3007945" cy="810460"/>
          </a:xfrm>
          <a:prstGeom prst="rect">
            <a:avLst/>
          </a:prstGeom>
        </p:spPr>
      </p:pic>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7" y="-5393322"/>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35006" y="523089"/>
            <a:ext cx="5291091" cy="369332"/>
          </a:xfrm>
          <a:prstGeom prst="rect">
            <a:avLst/>
          </a:prstGeom>
          <a:noFill/>
        </p:spPr>
        <p:txBody>
          <a:bodyPr wrap="square" rtlCol="0">
            <a:spAutoFit/>
          </a:bodyPr>
          <a:lstStyle/>
          <a:p>
            <a:r>
              <a:rPr lang="nl-NL" b="1">
                <a:solidFill>
                  <a:schemeClr val="bg1"/>
                </a:solidFill>
                <a:latin typeface="Drive"/>
              </a:rPr>
              <a:t>EVEN VOORSTELLEN </a:t>
            </a:r>
          </a:p>
        </p:txBody>
      </p:sp>
      <p:pic>
        <p:nvPicPr>
          <p:cNvPr id="33" name="Afbeelding 32" descr="Afbeelding met teken, tekening&#10;&#10;Automatisch gegenereerde beschrijving">
            <a:extLst>
              <a:ext uri="{FF2B5EF4-FFF2-40B4-BE49-F238E27FC236}">
                <a16:creationId xmlns:a16="http://schemas.microsoft.com/office/drawing/2014/main" id="{C4EF6ED9-7306-4809-BF29-78BF2A96F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622" y="3051357"/>
            <a:ext cx="2764119" cy="897862"/>
          </a:xfrm>
          <a:prstGeom prst="rect">
            <a:avLst/>
          </a:prstGeom>
        </p:spPr>
      </p:pic>
      <p:sp>
        <p:nvSpPr>
          <p:cNvPr id="20" name="Rechthoek 19">
            <a:extLst>
              <a:ext uri="{FF2B5EF4-FFF2-40B4-BE49-F238E27FC236}">
                <a16:creationId xmlns:a16="http://schemas.microsoft.com/office/drawing/2014/main" id="{CE2D359D-1C48-4B47-9230-9CA14D1FA1A5}"/>
              </a:ext>
            </a:extLst>
          </p:cNvPr>
          <p:cNvSpPr/>
          <p:nvPr/>
        </p:nvSpPr>
        <p:spPr>
          <a:xfrm>
            <a:off x="3949523" y="997058"/>
            <a:ext cx="63187" cy="5869816"/>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E4E56D9F-3EE9-458D-8D90-2C7B59E2569D}"/>
              </a:ext>
            </a:extLst>
          </p:cNvPr>
          <p:cNvSpPr/>
          <p:nvPr/>
        </p:nvSpPr>
        <p:spPr>
          <a:xfrm>
            <a:off x="7597407" y="996357"/>
            <a:ext cx="63187" cy="5869816"/>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person, binnen&#10;&#10;Automatisch gegenereerde beschrijving">
            <a:extLst>
              <a:ext uri="{FF2B5EF4-FFF2-40B4-BE49-F238E27FC236}">
                <a16:creationId xmlns:a16="http://schemas.microsoft.com/office/drawing/2014/main" id="{CCCA0F58-DCFB-4541-AC4B-F2FEA4F63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06" y="1593409"/>
            <a:ext cx="3301450" cy="4264183"/>
          </a:xfrm>
          <a:prstGeom prst="rect">
            <a:avLst/>
          </a:prstGeom>
        </p:spPr>
      </p:pic>
      <p:pic>
        <p:nvPicPr>
          <p:cNvPr id="17" name="Afbeelding 16">
            <a:extLst>
              <a:ext uri="{FF2B5EF4-FFF2-40B4-BE49-F238E27FC236}">
                <a16:creationId xmlns:a16="http://schemas.microsoft.com/office/drawing/2014/main" id="{AEC1B3B5-9945-4CB2-B5BD-370FFED15419}"/>
              </a:ext>
            </a:extLst>
          </p:cNvPr>
          <p:cNvPicPr>
            <a:picLocks noChangeAspect="1"/>
          </p:cNvPicPr>
          <p:nvPr/>
        </p:nvPicPr>
        <p:blipFill>
          <a:blip r:embed="rId5"/>
          <a:stretch>
            <a:fillRect/>
          </a:stretch>
        </p:blipFill>
        <p:spPr>
          <a:xfrm>
            <a:off x="4410408" y="1125391"/>
            <a:ext cx="982522" cy="1381127"/>
          </a:xfrm>
          <a:prstGeom prst="rect">
            <a:avLst/>
          </a:prstGeom>
        </p:spPr>
      </p:pic>
      <p:pic>
        <p:nvPicPr>
          <p:cNvPr id="19" name="Afbeelding 18">
            <a:extLst>
              <a:ext uri="{FF2B5EF4-FFF2-40B4-BE49-F238E27FC236}">
                <a16:creationId xmlns:a16="http://schemas.microsoft.com/office/drawing/2014/main" id="{D851CC1B-2B37-46E4-9E2F-773DC9272EFD}"/>
              </a:ext>
            </a:extLst>
          </p:cNvPr>
          <p:cNvPicPr>
            <a:picLocks noChangeAspect="1"/>
          </p:cNvPicPr>
          <p:nvPr/>
        </p:nvPicPr>
        <p:blipFill>
          <a:blip r:embed="rId6"/>
          <a:stretch>
            <a:fillRect/>
          </a:stretch>
        </p:blipFill>
        <p:spPr>
          <a:xfrm>
            <a:off x="4141816" y="2459707"/>
            <a:ext cx="1591752" cy="1147267"/>
          </a:xfrm>
          <a:prstGeom prst="rect">
            <a:avLst/>
          </a:prstGeom>
        </p:spPr>
      </p:pic>
      <p:pic>
        <p:nvPicPr>
          <p:cNvPr id="21" name="Afbeelding 20">
            <a:extLst>
              <a:ext uri="{FF2B5EF4-FFF2-40B4-BE49-F238E27FC236}">
                <a16:creationId xmlns:a16="http://schemas.microsoft.com/office/drawing/2014/main" id="{1406CBD1-1DA9-4E36-8783-76F343A11418}"/>
              </a:ext>
            </a:extLst>
          </p:cNvPr>
          <p:cNvPicPr>
            <a:picLocks noChangeAspect="1"/>
          </p:cNvPicPr>
          <p:nvPr/>
        </p:nvPicPr>
        <p:blipFill>
          <a:blip r:embed="rId7"/>
          <a:stretch>
            <a:fillRect/>
          </a:stretch>
        </p:blipFill>
        <p:spPr>
          <a:xfrm>
            <a:off x="4060684" y="3715842"/>
            <a:ext cx="1591752" cy="1176814"/>
          </a:xfrm>
          <a:prstGeom prst="rect">
            <a:avLst/>
          </a:prstGeom>
        </p:spPr>
      </p:pic>
      <p:pic>
        <p:nvPicPr>
          <p:cNvPr id="22" name="Afbeelding 21">
            <a:extLst>
              <a:ext uri="{FF2B5EF4-FFF2-40B4-BE49-F238E27FC236}">
                <a16:creationId xmlns:a16="http://schemas.microsoft.com/office/drawing/2014/main" id="{95B9B5E5-1062-4C3E-AEEC-FB6BDE1F2C5E}"/>
              </a:ext>
            </a:extLst>
          </p:cNvPr>
          <p:cNvPicPr>
            <a:picLocks noChangeAspect="1"/>
          </p:cNvPicPr>
          <p:nvPr/>
        </p:nvPicPr>
        <p:blipFill>
          <a:blip r:embed="rId8"/>
          <a:stretch>
            <a:fillRect/>
          </a:stretch>
        </p:blipFill>
        <p:spPr>
          <a:xfrm>
            <a:off x="4278076" y="5153763"/>
            <a:ext cx="1455492" cy="1001327"/>
          </a:xfrm>
          <a:prstGeom prst="rect">
            <a:avLst/>
          </a:prstGeom>
        </p:spPr>
      </p:pic>
      <p:pic>
        <p:nvPicPr>
          <p:cNvPr id="24" name="Afbeelding 23">
            <a:extLst>
              <a:ext uri="{FF2B5EF4-FFF2-40B4-BE49-F238E27FC236}">
                <a16:creationId xmlns:a16="http://schemas.microsoft.com/office/drawing/2014/main" id="{0F246A21-4B78-43A4-ADA5-C182451E9D24}"/>
              </a:ext>
            </a:extLst>
          </p:cNvPr>
          <p:cNvPicPr>
            <a:picLocks noChangeAspect="1"/>
          </p:cNvPicPr>
          <p:nvPr/>
        </p:nvPicPr>
        <p:blipFill>
          <a:blip r:embed="rId9"/>
          <a:stretch>
            <a:fillRect/>
          </a:stretch>
        </p:blipFill>
        <p:spPr>
          <a:xfrm>
            <a:off x="5726097" y="1203573"/>
            <a:ext cx="1668993" cy="1195902"/>
          </a:xfrm>
          <a:prstGeom prst="rect">
            <a:avLst/>
          </a:prstGeom>
        </p:spPr>
      </p:pic>
      <p:pic>
        <p:nvPicPr>
          <p:cNvPr id="25" name="Afbeelding 24">
            <a:extLst>
              <a:ext uri="{FF2B5EF4-FFF2-40B4-BE49-F238E27FC236}">
                <a16:creationId xmlns:a16="http://schemas.microsoft.com/office/drawing/2014/main" id="{3AD9D6F4-4C29-420C-99C9-68A334894EEA}"/>
              </a:ext>
            </a:extLst>
          </p:cNvPr>
          <p:cNvPicPr>
            <a:picLocks noChangeAspect="1"/>
          </p:cNvPicPr>
          <p:nvPr/>
        </p:nvPicPr>
        <p:blipFill>
          <a:blip r:embed="rId10"/>
          <a:stretch>
            <a:fillRect/>
          </a:stretch>
        </p:blipFill>
        <p:spPr>
          <a:xfrm>
            <a:off x="5733568" y="2502041"/>
            <a:ext cx="1661522" cy="1098633"/>
          </a:xfrm>
          <a:prstGeom prst="rect">
            <a:avLst/>
          </a:prstGeom>
        </p:spPr>
      </p:pic>
      <p:pic>
        <p:nvPicPr>
          <p:cNvPr id="26" name="Afbeelding 25">
            <a:extLst>
              <a:ext uri="{FF2B5EF4-FFF2-40B4-BE49-F238E27FC236}">
                <a16:creationId xmlns:a16="http://schemas.microsoft.com/office/drawing/2014/main" id="{A2F9C4CC-9565-4D82-B3D9-7B05ABAF022F}"/>
              </a:ext>
            </a:extLst>
          </p:cNvPr>
          <p:cNvPicPr>
            <a:picLocks noChangeAspect="1"/>
          </p:cNvPicPr>
          <p:nvPr/>
        </p:nvPicPr>
        <p:blipFill>
          <a:blip r:embed="rId11"/>
          <a:stretch>
            <a:fillRect/>
          </a:stretch>
        </p:blipFill>
        <p:spPr>
          <a:xfrm>
            <a:off x="5710124" y="3685156"/>
            <a:ext cx="1742964" cy="1147267"/>
          </a:xfrm>
          <a:prstGeom prst="rect">
            <a:avLst/>
          </a:prstGeom>
        </p:spPr>
      </p:pic>
      <p:pic>
        <p:nvPicPr>
          <p:cNvPr id="27" name="Afbeelding 26">
            <a:extLst>
              <a:ext uri="{FF2B5EF4-FFF2-40B4-BE49-F238E27FC236}">
                <a16:creationId xmlns:a16="http://schemas.microsoft.com/office/drawing/2014/main" id="{2C33F47A-8288-490A-AED8-97BF74763D4C}"/>
              </a:ext>
            </a:extLst>
          </p:cNvPr>
          <p:cNvPicPr>
            <a:picLocks noChangeAspect="1"/>
          </p:cNvPicPr>
          <p:nvPr/>
        </p:nvPicPr>
        <p:blipFill>
          <a:blip r:embed="rId12"/>
          <a:stretch>
            <a:fillRect/>
          </a:stretch>
        </p:blipFill>
        <p:spPr>
          <a:xfrm>
            <a:off x="5726097" y="4892655"/>
            <a:ext cx="1726991" cy="1274083"/>
          </a:xfrm>
          <a:prstGeom prst="rect">
            <a:avLst/>
          </a:prstGeom>
        </p:spPr>
      </p:pic>
      <p:pic>
        <p:nvPicPr>
          <p:cNvPr id="28" name="Afbeelding 27">
            <a:extLst>
              <a:ext uri="{FF2B5EF4-FFF2-40B4-BE49-F238E27FC236}">
                <a16:creationId xmlns:a16="http://schemas.microsoft.com/office/drawing/2014/main" id="{985EB744-83DB-430A-854D-F42DA7DF09CD}"/>
              </a:ext>
            </a:extLst>
          </p:cNvPr>
          <p:cNvPicPr>
            <a:picLocks noChangeAspect="1"/>
          </p:cNvPicPr>
          <p:nvPr/>
        </p:nvPicPr>
        <p:blipFill>
          <a:blip r:embed="rId13"/>
          <a:stretch>
            <a:fillRect/>
          </a:stretch>
        </p:blipFill>
        <p:spPr>
          <a:xfrm>
            <a:off x="8189662" y="4487425"/>
            <a:ext cx="3182067" cy="810460"/>
          </a:xfrm>
          <a:prstGeom prst="rect">
            <a:avLst/>
          </a:prstGeom>
        </p:spPr>
      </p:pic>
    </p:spTree>
    <p:extLst>
      <p:ext uri="{BB962C8B-B14F-4D97-AF65-F5344CB8AC3E}">
        <p14:creationId xmlns:p14="http://schemas.microsoft.com/office/powerpoint/2010/main" val="2079557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a:solidFill>
                  <a:srgbClr val="1D1D1B"/>
                </a:solidFill>
                <a:latin typeface="Drive"/>
              </a:rPr>
              <a:t>2.Gunfactor / sympathie</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323439"/>
          </a:xfrm>
          <a:prstGeom prst="rect">
            <a:avLst/>
          </a:prstGeom>
          <a:noFill/>
        </p:spPr>
        <p:txBody>
          <a:bodyPr wrap="square" lIns="91440" tIns="45720" rIns="91440" bIns="45720" rtlCol="0" anchor="t">
            <a:spAutoFit/>
          </a:bodyPr>
          <a:lstStyle/>
          <a:p>
            <a:r>
              <a:rPr lang="nl-NL" sz="1600" dirty="0">
                <a:ea typeface="+mn-lt"/>
                <a:cs typeface="+mn-lt"/>
              </a:rPr>
              <a:t>Mensen die we aardig vinden, geloven we sneller en gunnen we meer. We volgen hen dus ook sneller in hun adviezen en keuzes. Een goede </a:t>
            </a:r>
            <a:r>
              <a:rPr lang="nl-NL" sz="1600" dirty="0" err="1">
                <a:ea typeface="+mn-lt"/>
                <a:cs typeface="+mn-lt"/>
              </a:rPr>
              <a:t>beïnvloeder</a:t>
            </a:r>
            <a:r>
              <a:rPr lang="nl-NL" sz="1600" dirty="0">
                <a:ea typeface="+mn-lt"/>
                <a:cs typeface="+mn-lt"/>
              </a:rPr>
              <a:t> zorgt dan ook voor een gunfactor. </a:t>
            </a:r>
            <a:endParaRPr lang="nl-NL" sz="1600">
              <a:ea typeface="+mn-lt"/>
              <a:cs typeface="+mn-lt"/>
            </a:endParaRPr>
          </a:p>
          <a:p>
            <a:endParaRPr lang="nl-NL" sz="1600" dirty="0">
              <a:ea typeface="+mn-lt"/>
              <a:cs typeface="+mn-lt"/>
            </a:endParaRPr>
          </a:p>
          <a:p>
            <a:r>
              <a:rPr lang="nl-NL" sz="1600" dirty="0">
                <a:ea typeface="+mn-lt"/>
                <a:cs typeface="+mn-lt"/>
              </a:rPr>
              <a:t>Voorbeelden:  wees constructief, geef complimenten.</a:t>
            </a:r>
            <a:endParaRPr lang="nl-NL" sz="1600" dirty="0">
              <a:latin typeface="Drive"/>
            </a:endParaRPr>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6012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3. Autoriteit</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815882"/>
          </a:xfrm>
          <a:prstGeom prst="rect">
            <a:avLst/>
          </a:prstGeom>
          <a:noFill/>
        </p:spPr>
        <p:txBody>
          <a:bodyPr wrap="square" lIns="91440" tIns="45720" rIns="91440" bIns="45720" rtlCol="0" anchor="t">
            <a:spAutoFit/>
          </a:bodyPr>
          <a:lstStyle/>
          <a:p>
            <a:r>
              <a:rPr lang="nl-NL" sz="1600" dirty="0">
                <a:ea typeface="+mn-lt"/>
                <a:cs typeface="+mn-lt"/>
              </a:rPr>
              <a:t>Professionals en bekende personen hebben meer overtuigingskracht dan iemand die is als alle anderen. Simpel gezegd: wat een autoriteit zegt, wordt veelal voor waarheid aangenomen. In de praktijk wordt hier onder andere gebruik van gemaakt middels kwaliteitskeurmerken. En iemand die een witte overjas aantrekt, wordt vrijwel meteen gezien als medisch specialist.</a:t>
            </a:r>
          </a:p>
          <a:p>
            <a:endParaRPr lang="nl-NL" sz="1600" dirty="0">
              <a:cs typeface="Calibri"/>
            </a:endParaRPr>
          </a:p>
          <a:p>
            <a:r>
              <a:rPr lang="nl-NL" sz="1600" dirty="0">
                <a:cs typeface="Calibri"/>
              </a:rPr>
              <a:t>Voorbeeld: uniform, opleiding, certificaat, doktersjas</a:t>
            </a:r>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3798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4. Schaarste</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569660"/>
          </a:xfrm>
          <a:prstGeom prst="rect">
            <a:avLst/>
          </a:prstGeom>
          <a:noFill/>
        </p:spPr>
        <p:txBody>
          <a:bodyPr wrap="square" lIns="91440" tIns="45720" rIns="91440" bIns="45720" rtlCol="0" anchor="t">
            <a:spAutoFit/>
          </a:bodyPr>
          <a:lstStyle/>
          <a:p>
            <a:r>
              <a:rPr lang="nl-NL" sz="1600" dirty="0">
                <a:ea typeface="+mn-lt"/>
                <a:cs typeface="+mn-lt"/>
              </a:rPr>
              <a:t>FOMO!! Mensen zijn gevoelig voor het risico om iets mis te lopen. Door een gevoel van schaarste op te wekken, worden zij aangespoord om sneller tot actie over te gaan. Door in te spelen op hun ‘hebberigheid’, worden mensen sneller verleid een product te kopen.</a:t>
            </a:r>
            <a:endParaRPr lang="nl-NL" sz="1600" dirty="0">
              <a:cs typeface="Calibri"/>
            </a:endParaRPr>
          </a:p>
          <a:p>
            <a:endParaRPr lang="nl-NL" sz="1600" dirty="0">
              <a:cs typeface="Calibri"/>
            </a:endParaRPr>
          </a:p>
          <a:p>
            <a:r>
              <a:rPr lang="nl-NL" sz="1600" dirty="0">
                <a:cs typeface="Calibri"/>
              </a:rPr>
              <a:t>Voorbeeld: Luxe automerken, woningmarkt, Apple</a:t>
            </a:r>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8572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5. Consistentie</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815882"/>
          </a:xfrm>
          <a:prstGeom prst="rect">
            <a:avLst/>
          </a:prstGeom>
          <a:noFill/>
        </p:spPr>
        <p:txBody>
          <a:bodyPr wrap="square" lIns="91440" tIns="45720" rIns="91440" bIns="45720" rtlCol="0" anchor="t">
            <a:spAutoFit/>
          </a:bodyPr>
          <a:lstStyle/>
          <a:p>
            <a:r>
              <a:rPr lang="nl-NL" sz="1600" dirty="0">
                <a:ea typeface="+mn-lt"/>
                <a:cs typeface="+mn-lt"/>
              </a:rPr>
              <a:t>Mensen maken keuzes die voor hen logisch lijken. Wanneer de eerste stap eenmaal is gezet, volgt de tweede al snel. Een ingezette koers zal dus niet snel meer wijzigingen. Verkopers passen deze techniek bijvoorbeeld toe door eerst enkele vragen te stellen die altijd worden bevestigd. Dit verhoogt daadwerkelijk de kans dat het antwoord op de verkoopvraag vervolgens ook positief is.</a:t>
            </a:r>
            <a:endParaRPr lang="nl-NL" sz="1600" dirty="0">
              <a:cs typeface="Calibri"/>
            </a:endParaRPr>
          </a:p>
          <a:p>
            <a:endParaRPr lang="nl-NL" sz="1600" dirty="0">
              <a:cs typeface="Calibri"/>
            </a:endParaRPr>
          </a:p>
          <a:p>
            <a:r>
              <a:rPr lang="nl-NL" sz="1600" dirty="0">
                <a:cs typeface="Calibri"/>
              </a:rPr>
              <a:t>Voorbeeld: Coca Cola, Miele, sales </a:t>
            </a:r>
            <a:r>
              <a:rPr lang="nl-NL" sz="1600" dirty="0" err="1">
                <a:cs typeface="Calibri"/>
              </a:rPr>
              <a:t>funnel</a:t>
            </a:r>
            <a:endParaRPr lang="nl-NL" dirty="0" err="1"/>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4580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6. Wederkerigheid</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1323439"/>
          </a:xfrm>
          <a:prstGeom prst="rect">
            <a:avLst/>
          </a:prstGeom>
          <a:noFill/>
        </p:spPr>
        <p:txBody>
          <a:bodyPr wrap="square" lIns="91440" tIns="45720" rIns="91440" bIns="45720" rtlCol="0" anchor="t">
            <a:spAutoFit/>
          </a:bodyPr>
          <a:lstStyle/>
          <a:p>
            <a:r>
              <a:rPr lang="nl-NL" sz="1600" dirty="0">
                <a:ea typeface="+mn-lt"/>
                <a:cs typeface="+mn-lt"/>
              </a:rPr>
              <a:t>De gedachte ‘voor wat, hoort wat’, speelt onbewust een rol in ons keuzeproces. Als een bedrijf iets voor ons heeft betekent, ook al is het maar iets kleins, dan zijn we geneigd om daarvoor iets terug te doen.</a:t>
            </a:r>
            <a:endParaRPr lang="nl-NL" sz="1600" dirty="0">
              <a:cs typeface="Calibri"/>
            </a:endParaRPr>
          </a:p>
          <a:p>
            <a:endParaRPr lang="nl-NL" sz="1600" dirty="0">
              <a:cs typeface="Calibri"/>
            </a:endParaRPr>
          </a:p>
          <a:p>
            <a:r>
              <a:rPr lang="nl-NL" sz="1600" dirty="0">
                <a:cs typeface="Calibri"/>
              </a:rPr>
              <a:t>Voorbeeld: sponsoring, liefdadigheid, voucher</a:t>
            </a:r>
            <a:endParaRPr lang="nl-NL" dirty="0" err="1"/>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074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7 BEÏNVLOEDINGSPRINCIPES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50730" y="1784723"/>
            <a:ext cx="6161103" cy="369332"/>
          </a:xfrm>
          <a:prstGeom prst="rect">
            <a:avLst/>
          </a:prstGeom>
          <a:noFill/>
        </p:spPr>
        <p:txBody>
          <a:bodyPr wrap="square" lIns="91440" tIns="45720" rIns="91440" bIns="45720" rtlCol="0" anchor="t">
            <a:spAutoFit/>
          </a:bodyPr>
          <a:lstStyle/>
          <a:p>
            <a:r>
              <a:rPr lang="nl-NL" b="1" dirty="0">
                <a:solidFill>
                  <a:srgbClr val="1D1D1B"/>
                </a:solidFill>
                <a:latin typeface="Drive"/>
              </a:rPr>
              <a:t>7. Eenheid</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354179"/>
            <a:ext cx="6840808" cy="2062103"/>
          </a:xfrm>
          <a:prstGeom prst="rect">
            <a:avLst/>
          </a:prstGeom>
          <a:noFill/>
        </p:spPr>
        <p:txBody>
          <a:bodyPr wrap="square" lIns="91440" tIns="45720" rIns="91440" bIns="45720" rtlCol="0" anchor="t">
            <a:spAutoFit/>
          </a:bodyPr>
          <a:lstStyle/>
          <a:p>
            <a:r>
              <a:rPr lang="nl-NL" sz="1600" dirty="0">
                <a:ea typeface="+mn-lt"/>
                <a:cs typeface="+mn-lt"/>
              </a:rPr>
              <a:t>Mensen hebben behoefte aan saamhorigheid en eendracht. De sterkste vorm van eenheid is de familierelatie, waardoor wij van familieleden vaak meer aannemen dan van buitenstaanders. Dit effect kan ook optreden bij een gedeelde culturele achtergrond, eenzelfde leeftijd of gedeelde waarden en interesses. Of als mensen (én bedrijven) op eenzelfde locatie zijn; bijvoorbeeld bij een sportevenement of een concert.</a:t>
            </a:r>
            <a:endParaRPr lang="nl-NL" sz="1600" dirty="0">
              <a:cs typeface="Calibri"/>
            </a:endParaRPr>
          </a:p>
          <a:p>
            <a:endParaRPr lang="nl-NL" sz="1600" dirty="0">
              <a:cs typeface="Calibri"/>
            </a:endParaRPr>
          </a:p>
          <a:p>
            <a:r>
              <a:rPr lang="nl-NL" sz="1600" dirty="0">
                <a:cs typeface="Calibri"/>
              </a:rPr>
              <a:t>Voorbeeld: duidelijke doelgroep, evenement, Unox reclame</a:t>
            </a:r>
            <a:endParaRPr lang="nl-NL" dirty="0" err="1"/>
          </a:p>
        </p:txBody>
      </p:sp>
      <p:pic>
        <p:nvPicPr>
          <p:cNvPr id="14" name="Tijdelijke aanduiding voor inhoud 5" descr="Afbeelding met glas&#10;&#10;Automatisch gegenereerde beschrijving">
            <a:extLst>
              <a:ext uri="{FF2B5EF4-FFF2-40B4-BE49-F238E27FC236}">
                <a16:creationId xmlns:a16="http://schemas.microsoft.com/office/drawing/2014/main" id="{E1121BD9-33EA-41E2-8449-B85E80FD2E72}"/>
              </a:ext>
            </a:extLst>
          </p:cNvPr>
          <p:cNvPicPr>
            <a:picLocks noChangeAspect="1"/>
          </p:cNvPicPr>
          <p:nvPr/>
        </p:nvPicPr>
        <p:blipFill rotWithShape="1">
          <a:blip r:embed="rId3">
            <a:extLst>
              <a:ext uri="{28A0092B-C50C-407E-A947-70E740481C1C}">
                <a14:useLocalDpi xmlns:a14="http://schemas.microsoft.com/office/drawing/2010/main" val="0"/>
              </a:ext>
            </a:extLst>
          </a:blip>
          <a:srcRect l="31154" t="15621" r="1767"/>
          <a:stretch/>
        </p:blipFill>
        <p:spPr>
          <a:xfrm>
            <a:off x="0" y="2002176"/>
            <a:ext cx="4510321" cy="3341351"/>
          </a:xfrm>
          <a:prstGeom prst="rect">
            <a:avLst/>
          </a:prstGeom>
        </p:spPr>
      </p:pic>
      <p:sp>
        <p:nvSpPr>
          <p:cNvPr id="5" name="Rechthoek 4">
            <a:extLst>
              <a:ext uri="{FF2B5EF4-FFF2-40B4-BE49-F238E27FC236}">
                <a16:creationId xmlns:a16="http://schemas.microsoft.com/office/drawing/2014/main" id="{00E65E6C-A6E5-42A3-8901-0D26BDF84F0D}"/>
              </a:ext>
            </a:extLst>
          </p:cNvPr>
          <p:cNvSpPr/>
          <p:nvPr/>
        </p:nvSpPr>
        <p:spPr>
          <a:xfrm>
            <a:off x="0" y="2002174"/>
            <a:ext cx="4510321" cy="3341351"/>
          </a:xfrm>
          <a:prstGeom prst="rect">
            <a:avLst/>
          </a:prstGeom>
          <a:solidFill>
            <a:srgbClr val="15334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8861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684AE-9F75-4126-8F1A-8057D8C11EE1}"/>
              </a:ext>
            </a:extLst>
          </p:cNvPr>
          <p:cNvSpPr>
            <a:spLocks noGrp="1"/>
          </p:cNvSpPr>
          <p:nvPr>
            <p:ph type="ctrTitle"/>
          </p:nvPr>
        </p:nvSpPr>
        <p:spPr>
          <a:xfrm>
            <a:off x="1502508" y="2257643"/>
            <a:ext cx="3875916" cy="2387600"/>
          </a:xfrm>
        </p:spPr>
        <p:txBody>
          <a:bodyPr>
            <a:normAutofit/>
          </a:bodyPr>
          <a:lstStyle/>
          <a:p>
            <a:r>
              <a:rPr lang="nl-NL" sz="5400" b="1" dirty="0">
                <a:solidFill>
                  <a:srgbClr val="153340"/>
                </a:solidFill>
                <a:latin typeface="Drive"/>
              </a:rPr>
              <a:t>CONTACT</a:t>
            </a:r>
            <a:br>
              <a:rPr lang="nl-NL" dirty="0"/>
            </a:br>
            <a:endParaRPr lang="nl-NL">
              <a:solidFill>
                <a:srgbClr val="1D1D1B"/>
              </a:solidFill>
            </a:endParaRPr>
          </a:p>
        </p:txBody>
      </p:sp>
      <p:sp>
        <p:nvSpPr>
          <p:cNvPr id="3" name="Ondertitel 2">
            <a:extLst>
              <a:ext uri="{FF2B5EF4-FFF2-40B4-BE49-F238E27FC236}">
                <a16:creationId xmlns:a16="http://schemas.microsoft.com/office/drawing/2014/main" id="{92BC7727-AA71-4387-A687-B71A220CF3DA}"/>
              </a:ext>
            </a:extLst>
          </p:cNvPr>
          <p:cNvSpPr>
            <a:spLocks noGrp="1"/>
          </p:cNvSpPr>
          <p:nvPr>
            <p:ph type="subTitle" idx="1"/>
          </p:nvPr>
        </p:nvSpPr>
        <p:spPr>
          <a:xfrm>
            <a:off x="5386412" y="2989481"/>
            <a:ext cx="6255292" cy="1655762"/>
          </a:xfrm>
        </p:spPr>
        <p:txBody>
          <a:bodyPr vert="horz" lIns="91440" tIns="45720" rIns="91440" bIns="45720" rtlCol="0" anchor="t">
            <a:normAutofit/>
          </a:bodyPr>
          <a:lstStyle/>
          <a:p>
            <a:pPr algn="l" fontAlgn="base"/>
            <a:r>
              <a:rPr lang="en-US" dirty="0">
                <a:solidFill>
                  <a:srgbClr val="1D1D1B"/>
                </a:solidFill>
                <a:latin typeface="Drive"/>
              </a:rPr>
              <a:t>Dennis@sparreo.nl</a:t>
            </a:r>
          </a:p>
          <a:p>
            <a:pPr algn="l" fontAlgn="base"/>
            <a:r>
              <a:rPr lang="en-US" dirty="0">
                <a:solidFill>
                  <a:srgbClr val="1D1D1B"/>
                </a:solidFill>
                <a:latin typeface="Drive"/>
              </a:rPr>
              <a:t>06-18969532</a:t>
            </a:r>
          </a:p>
        </p:txBody>
      </p:sp>
      <p:sp>
        <p:nvSpPr>
          <p:cNvPr id="5" name="Rechthoek 4">
            <a:extLst>
              <a:ext uri="{FF2B5EF4-FFF2-40B4-BE49-F238E27FC236}">
                <a16:creationId xmlns:a16="http://schemas.microsoft.com/office/drawing/2014/main" id="{C77B42EB-E44D-4FDA-ABA9-F72FE07241DF}"/>
              </a:ext>
            </a:extLst>
          </p:cNvPr>
          <p:cNvSpPr/>
          <p:nvPr/>
        </p:nvSpPr>
        <p:spPr>
          <a:xfrm>
            <a:off x="284085" y="0"/>
            <a:ext cx="577049" cy="6858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0EEF290C-16F9-4FDE-8B0E-5472C8B5DEA1}"/>
              </a:ext>
            </a:extLst>
          </p:cNvPr>
          <p:cNvPicPr>
            <a:picLocks noChangeAspect="1"/>
          </p:cNvPicPr>
          <p:nvPr/>
        </p:nvPicPr>
        <p:blipFill>
          <a:blip r:embed="rId2"/>
          <a:stretch>
            <a:fillRect/>
          </a:stretch>
        </p:blipFill>
        <p:spPr>
          <a:xfrm>
            <a:off x="10622604" y="5456111"/>
            <a:ext cx="1359409" cy="1284988"/>
          </a:xfrm>
          <a:prstGeom prst="rect">
            <a:avLst/>
          </a:prstGeom>
        </p:spPr>
      </p:pic>
      <p:cxnSp>
        <p:nvCxnSpPr>
          <p:cNvPr id="12" name="Rechte verbindingslijn 11">
            <a:extLst>
              <a:ext uri="{FF2B5EF4-FFF2-40B4-BE49-F238E27FC236}">
                <a16:creationId xmlns:a16="http://schemas.microsoft.com/office/drawing/2014/main" id="{80EFABBD-D375-4B34-A91D-FB43D88087DE}"/>
              </a:ext>
            </a:extLst>
          </p:cNvPr>
          <p:cNvCxnSpPr/>
          <p:nvPr/>
        </p:nvCxnSpPr>
        <p:spPr>
          <a:xfrm>
            <a:off x="5085348" y="1898419"/>
            <a:ext cx="0" cy="3112169"/>
          </a:xfrm>
          <a:prstGeom prst="line">
            <a:avLst/>
          </a:prstGeom>
          <a:ln w="28575">
            <a:solidFill>
              <a:srgbClr val="DC4E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18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SUCCESVOLONDERNEMEN IN 6 STAPPEN </a:t>
            </a:r>
          </a:p>
        </p:txBody>
      </p:sp>
      <p:pic>
        <p:nvPicPr>
          <p:cNvPr id="9" name="Afbeelding 8">
            <a:extLst>
              <a:ext uri="{FF2B5EF4-FFF2-40B4-BE49-F238E27FC236}">
                <a16:creationId xmlns:a16="http://schemas.microsoft.com/office/drawing/2014/main" id="{D81FD60A-B37B-445B-B340-1E94073E06FB}"/>
              </a:ext>
            </a:extLst>
          </p:cNvPr>
          <p:cNvPicPr>
            <a:picLocks noChangeAspect="1"/>
          </p:cNvPicPr>
          <p:nvPr/>
        </p:nvPicPr>
        <p:blipFill rotWithShape="1">
          <a:blip r:embed="rId2"/>
          <a:srcRect r="5918"/>
          <a:stretch/>
        </p:blipFill>
        <p:spPr>
          <a:xfrm>
            <a:off x="0" y="1533006"/>
            <a:ext cx="4510321" cy="4539326"/>
          </a:xfrm>
          <a:prstGeom prst="rect">
            <a:avLst/>
          </a:prstGeom>
        </p:spPr>
      </p:pic>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3"/>
          <a:stretch>
            <a:fillRect/>
          </a:stretch>
        </p:blipFill>
        <p:spPr>
          <a:xfrm>
            <a:off x="10622604" y="5456111"/>
            <a:ext cx="1359409" cy="1284988"/>
          </a:xfrm>
          <a:prstGeom prst="rect">
            <a:avLst/>
          </a:prstGeom>
        </p:spPr>
      </p:pic>
      <p:sp>
        <p:nvSpPr>
          <p:cNvPr id="11" name="Tekstvak 10">
            <a:extLst>
              <a:ext uri="{FF2B5EF4-FFF2-40B4-BE49-F238E27FC236}">
                <a16:creationId xmlns:a16="http://schemas.microsoft.com/office/drawing/2014/main" id="{CF545CB4-CF7A-40F5-A907-B3FB55555936}"/>
              </a:ext>
            </a:extLst>
          </p:cNvPr>
          <p:cNvSpPr txBox="1"/>
          <p:nvPr/>
        </p:nvSpPr>
        <p:spPr>
          <a:xfrm>
            <a:off x="5141205" y="1636164"/>
            <a:ext cx="6161103" cy="369332"/>
          </a:xfrm>
          <a:prstGeom prst="rect">
            <a:avLst/>
          </a:prstGeom>
          <a:noFill/>
        </p:spPr>
        <p:txBody>
          <a:bodyPr wrap="square" rtlCol="0">
            <a:spAutoFit/>
          </a:bodyPr>
          <a:lstStyle/>
          <a:p>
            <a:r>
              <a:rPr lang="nl-NL" b="1" dirty="0">
                <a:solidFill>
                  <a:srgbClr val="1D1D1B"/>
                </a:solidFill>
                <a:latin typeface="Drive"/>
              </a:rPr>
              <a:t>Dé 8 stappen van Sparreo </a:t>
            </a:r>
          </a:p>
        </p:txBody>
      </p:sp>
      <p:sp>
        <p:nvSpPr>
          <p:cNvPr id="12" name="Tekstvak 11">
            <a:extLst>
              <a:ext uri="{FF2B5EF4-FFF2-40B4-BE49-F238E27FC236}">
                <a16:creationId xmlns:a16="http://schemas.microsoft.com/office/drawing/2014/main" id="{D9D495FC-AAA7-415E-BFC5-196C3727BF92}"/>
              </a:ext>
            </a:extLst>
          </p:cNvPr>
          <p:cNvSpPr txBox="1"/>
          <p:nvPr/>
        </p:nvSpPr>
        <p:spPr>
          <a:xfrm>
            <a:off x="5141205" y="2277979"/>
            <a:ext cx="6840808" cy="4062651"/>
          </a:xfrm>
          <a:prstGeom prst="rect">
            <a:avLst/>
          </a:prstGeom>
          <a:noFill/>
        </p:spPr>
        <p:txBody>
          <a:bodyPr wrap="square" rtlCol="0">
            <a:spAutoFit/>
          </a:bodyPr>
          <a:lstStyle/>
          <a:p>
            <a:r>
              <a:rPr lang="nl-NL" sz="1600" b="1" dirty="0">
                <a:latin typeface="Drive"/>
              </a:rPr>
              <a:t>Stap 1: </a:t>
            </a:r>
            <a:r>
              <a:rPr lang="nl-NL" sz="1600" dirty="0">
                <a:latin typeface="Drive"/>
              </a:rPr>
              <a:t>Waarom doe jij wat je doet?</a:t>
            </a:r>
          </a:p>
          <a:p>
            <a:endParaRPr lang="nl-NL" sz="1600" dirty="0">
              <a:latin typeface="Drive"/>
            </a:endParaRPr>
          </a:p>
          <a:p>
            <a:r>
              <a:rPr lang="nl-NL" sz="1600" b="1" dirty="0">
                <a:latin typeface="Drive"/>
              </a:rPr>
              <a:t>Stap 2: </a:t>
            </a:r>
            <a:r>
              <a:rPr lang="nl-NL" sz="1600" dirty="0">
                <a:latin typeface="Drive"/>
              </a:rPr>
              <a:t>Wat is jouw missie?</a:t>
            </a:r>
          </a:p>
          <a:p>
            <a:endParaRPr lang="nl-NL" sz="1600" b="1" dirty="0">
              <a:latin typeface="Drive"/>
            </a:endParaRPr>
          </a:p>
          <a:p>
            <a:r>
              <a:rPr lang="nl-NL" sz="1600" b="1" dirty="0">
                <a:latin typeface="Drive"/>
              </a:rPr>
              <a:t>Stap 3: </a:t>
            </a:r>
            <a:r>
              <a:rPr lang="nl-NL" sz="1600" dirty="0">
                <a:latin typeface="Drive"/>
              </a:rPr>
              <a:t>Wat verkoop jij?</a:t>
            </a:r>
            <a:br>
              <a:rPr lang="nl-NL" sz="1600" dirty="0">
                <a:latin typeface="Drive"/>
              </a:rPr>
            </a:br>
            <a:endParaRPr lang="nl-NL" sz="1600" dirty="0">
              <a:latin typeface="Drive"/>
            </a:endParaRPr>
          </a:p>
          <a:p>
            <a:r>
              <a:rPr lang="nl-NL" sz="1600" b="1" dirty="0">
                <a:latin typeface="Drive"/>
              </a:rPr>
              <a:t>Stap 4: </a:t>
            </a:r>
            <a:r>
              <a:rPr lang="nl-NL" sz="1600" dirty="0">
                <a:latin typeface="Drive"/>
              </a:rPr>
              <a:t>Wat is jouw onderscheidend vermogen?</a:t>
            </a:r>
            <a:br>
              <a:rPr lang="nl-NL" sz="1600" dirty="0">
                <a:latin typeface="Drive"/>
              </a:rPr>
            </a:br>
            <a:endParaRPr lang="nl-NL" sz="1600" dirty="0">
              <a:latin typeface="Drive"/>
            </a:endParaRPr>
          </a:p>
          <a:p>
            <a:r>
              <a:rPr lang="nl-NL" sz="1600" b="1" dirty="0">
                <a:latin typeface="Drive"/>
              </a:rPr>
              <a:t>Stap 5</a:t>
            </a:r>
            <a:r>
              <a:rPr lang="nl-NL" sz="1600" dirty="0">
                <a:latin typeface="Drive"/>
              </a:rPr>
              <a:t>: Heb jij een weggever?</a:t>
            </a:r>
            <a:br>
              <a:rPr lang="nl-NL" sz="1600" dirty="0">
                <a:latin typeface="Drive"/>
              </a:rPr>
            </a:br>
            <a:endParaRPr lang="nl-NL" sz="1600" dirty="0">
              <a:latin typeface="Drive"/>
            </a:endParaRPr>
          </a:p>
          <a:p>
            <a:r>
              <a:rPr lang="nl-NL" sz="1600" b="1" dirty="0">
                <a:latin typeface="Drive"/>
              </a:rPr>
              <a:t>Stap 6: </a:t>
            </a:r>
            <a:r>
              <a:rPr lang="nl-NL" sz="1600" dirty="0">
                <a:latin typeface="Drive"/>
              </a:rPr>
              <a:t>Schrijf je elevator pitch</a:t>
            </a:r>
            <a:br>
              <a:rPr lang="nl-NL" sz="1600" dirty="0">
                <a:latin typeface="Drive"/>
              </a:rPr>
            </a:br>
            <a:endParaRPr lang="nl-NL" sz="1600" dirty="0">
              <a:latin typeface="Drive"/>
            </a:endParaRPr>
          </a:p>
          <a:p>
            <a:r>
              <a:rPr lang="nl-NL" sz="1600" b="1" dirty="0">
                <a:latin typeface="Drive"/>
              </a:rPr>
              <a:t>Stap 7: </a:t>
            </a:r>
            <a:r>
              <a:rPr lang="nl-NL" sz="1600" dirty="0">
                <a:latin typeface="Drive"/>
              </a:rPr>
              <a:t>Benader je netwerk met je elevator pitch en een duidelijke zoekvraag</a:t>
            </a:r>
            <a:br>
              <a:rPr lang="nl-NL" sz="1600" dirty="0">
                <a:latin typeface="Drive"/>
              </a:rPr>
            </a:br>
            <a:endParaRPr lang="nl-NL" sz="1600" dirty="0">
              <a:latin typeface="Drive"/>
            </a:endParaRPr>
          </a:p>
          <a:p>
            <a:r>
              <a:rPr lang="nl-NL" sz="1600" b="1" dirty="0">
                <a:latin typeface="Drive"/>
              </a:rPr>
              <a:t>Stap 8: </a:t>
            </a:r>
            <a:r>
              <a:rPr lang="nl-NL" sz="1600" dirty="0">
                <a:latin typeface="Drive"/>
              </a:rPr>
              <a:t>Realiseer de WOW - factor</a:t>
            </a:r>
          </a:p>
          <a:p>
            <a:endParaRPr lang="nl-NL" dirty="0"/>
          </a:p>
        </p:txBody>
      </p:sp>
    </p:spTree>
    <p:extLst>
      <p:ext uri="{BB962C8B-B14F-4D97-AF65-F5344CB8AC3E}">
        <p14:creationId xmlns:p14="http://schemas.microsoft.com/office/powerpoint/2010/main" val="1656717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a:solidFill>
                  <a:schemeClr val="bg1"/>
                </a:solidFill>
                <a:latin typeface="Drive"/>
              </a:rPr>
              <a:t>STAP 1: WAAROM DOE JIJ WAT JE DOET?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0" name="Rechthoek 9">
            <a:extLst>
              <a:ext uri="{FF2B5EF4-FFF2-40B4-BE49-F238E27FC236}">
                <a16:creationId xmlns:a16="http://schemas.microsoft.com/office/drawing/2014/main" id="{4EBCF154-4175-4A5A-B989-E7A76321A249}"/>
              </a:ext>
            </a:extLst>
          </p:cNvPr>
          <p:cNvSpPr/>
          <p:nvPr/>
        </p:nvSpPr>
        <p:spPr>
          <a:xfrm>
            <a:off x="3562350" y="2256652"/>
            <a:ext cx="6096000" cy="1908215"/>
          </a:xfrm>
          <a:prstGeom prst="rect">
            <a:avLst/>
          </a:prstGeom>
        </p:spPr>
        <p:txBody>
          <a:bodyPr>
            <a:spAutoFit/>
          </a:bodyPr>
          <a:lstStyle/>
          <a:p>
            <a:r>
              <a:rPr lang="nl-NL" b="1" dirty="0">
                <a:solidFill>
                  <a:srgbClr val="1D1D1B"/>
                </a:solidFill>
                <a:latin typeface="Drive"/>
              </a:rPr>
              <a:t>Als jij klanten aan jou wil binden, is het belangrijk dat jouw klanten weten waarom jij doet wat je doet. </a:t>
            </a:r>
          </a:p>
          <a:p>
            <a:endParaRPr lang="nl-NL" b="1" dirty="0">
              <a:solidFill>
                <a:srgbClr val="1D1D1B"/>
              </a:solidFill>
              <a:latin typeface="Drive"/>
            </a:endParaRPr>
          </a:p>
          <a:p>
            <a:r>
              <a:rPr lang="nl-NL" sz="1600" dirty="0">
                <a:solidFill>
                  <a:srgbClr val="1D1D1B"/>
                </a:solidFill>
                <a:latin typeface="Drive"/>
              </a:rPr>
              <a:t>Weet je dat trouwens wel van jezelf? Veel ondernemers komen niet verder dan dat ze het gewoon leuk vinden. Maar deze vraag gaat dieper. Je wilt mensen jouw “waarom” vertellen en hiermee mensen raken.</a:t>
            </a:r>
          </a:p>
        </p:txBody>
      </p:sp>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spTree>
    <p:extLst>
      <p:ext uri="{BB962C8B-B14F-4D97-AF65-F5344CB8AC3E}">
        <p14:creationId xmlns:p14="http://schemas.microsoft.com/office/powerpoint/2010/main" val="345309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dirty="0">
                <a:solidFill>
                  <a:schemeClr val="bg1"/>
                </a:solidFill>
                <a:latin typeface="Drive"/>
              </a:rPr>
              <a:t>STAP 2: WAT IS JOUW MISSIE?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pic>
        <p:nvPicPr>
          <p:cNvPr id="3" name="Afbeelding 2">
            <a:extLst>
              <a:ext uri="{FF2B5EF4-FFF2-40B4-BE49-F238E27FC236}">
                <a16:creationId xmlns:a16="http://schemas.microsoft.com/office/drawing/2014/main" id="{8927D1D0-2F93-451F-970E-DA8A7CDE62AE}"/>
              </a:ext>
            </a:extLst>
          </p:cNvPr>
          <p:cNvPicPr>
            <a:picLocks noChangeAspect="1"/>
          </p:cNvPicPr>
          <p:nvPr/>
        </p:nvPicPr>
        <p:blipFill>
          <a:blip r:embed="rId5"/>
          <a:stretch>
            <a:fillRect/>
          </a:stretch>
        </p:blipFill>
        <p:spPr>
          <a:xfrm>
            <a:off x="3331675" y="1448555"/>
            <a:ext cx="7396681" cy="3903698"/>
          </a:xfrm>
          <a:prstGeom prst="rect">
            <a:avLst/>
          </a:prstGeom>
        </p:spPr>
      </p:pic>
    </p:spTree>
    <p:extLst>
      <p:ext uri="{BB962C8B-B14F-4D97-AF65-F5344CB8AC3E}">
        <p14:creationId xmlns:p14="http://schemas.microsoft.com/office/powerpoint/2010/main" val="1791819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dirty="0">
                <a:solidFill>
                  <a:schemeClr val="bg1"/>
                </a:solidFill>
                <a:latin typeface="Drive"/>
              </a:rPr>
              <a:t>STAP 2: WAT IS JOUW MISSIE?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sp>
        <p:nvSpPr>
          <p:cNvPr id="9" name="Rechthoek 8">
            <a:extLst>
              <a:ext uri="{FF2B5EF4-FFF2-40B4-BE49-F238E27FC236}">
                <a16:creationId xmlns:a16="http://schemas.microsoft.com/office/drawing/2014/main" id="{1778A8BC-FEC1-4BED-AA97-C3974B3AE173}"/>
              </a:ext>
            </a:extLst>
          </p:cNvPr>
          <p:cNvSpPr/>
          <p:nvPr/>
        </p:nvSpPr>
        <p:spPr>
          <a:xfrm>
            <a:off x="3562350" y="2256652"/>
            <a:ext cx="6096000" cy="369332"/>
          </a:xfrm>
          <a:prstGeom prst="rect">
            <a:avLst/>
          </a:prstGeom>
        </p:spPr>
        <p:txBody>
          <a:bodyPr>
            <a:spAutoFit/>
          </a:bodyPr>
          <a:lstStyle/>
          <a:p>
            <a:r>
              <a:rPr lang="nl-NL" b="1" dirty="0">
                <a:solidFill>
                  <a:srgbClr val="1D1D1B"/>
                </a:solidFill>
                <a:latin typeface="Drive"/>
              </a:rPr>
              <a:t>	TO ENJOY AND TO REFRESH THE WORLD</a:t>
            </a:r>
            <a:endParaRPr lang="nl-NL" sz="1600" dirty="0">
              <a:solidFill>
                <a:srgbClr val="1D1D1B"/>
              </a:solidFill>
              <a:latin typeface="Drive"/>
            </a:endParaRPr>
          </a:p>
        </p:txBody>
      </p:sp>
    </p:spTree>
    <p:extLst>
      <p:ext uri="{BB962C8B-B14F-4D97-AF65-F5344CB8AC3E}">
        <p14:creationId xmlns:p14="http://schemas.microsoft.com/office/powerpoint/2010/main" val="336829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dirty="0">
                <a:solidFill>
                  <a:schemeClr val="bg1"/>
                </a:solidFill>
                <a:latin typeface="Drive"/>
              </a:rPr>
              <a:t> STAP 2: WAT IS JOUW MISSIE? </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0" name="Rechthoek 9">
            <a:extLst>
              <a:ext uri="{FF2B5EF4-FFF2-40B4-BE49-F238E27FC236}">
                <a16:creationId xmlns:a16="http://schemas.microsoft.com/office/drawing/2014/main" id="{4EBCF154-4175-4A5A-B989-E7A76321A249}"/>
              </a:ext>
            </a:extLst>
          </p:cNvPr>
          <p:cNvSpPr/>
          <p:nvPr/>
        </p:nvSpPr>
        <p:spPr>
          <a:xfrm>
            <a:off x="3562350" y="2256652"/>
            <a:ext cx="6096000" cy="2031325"/>
          </a:xfrm>
          <a:prstGeom prst="rect">
            <a:avLst/>
          </a:prstGeom>
        </p:spPr>
        <p:txBody>
          <a:bodyPr>
            <a:spAutoFit/>
          </a:bodyPr>
          <a:lstStyle/>
          <a:p>
            <a:r>
              <a:rPr lang="nl-NL" b="1" dirty="0">
                <a:solidFill>
                  <a:srgbClr val="1D1D1B"/>
                </a:solidFill>
                <a:latin typeface="Drive"/>
              </a:rPr>
              <a:t>Een goede missie is enkel een optelsom van twee componenten. En dan het liefst in één zin….. </a:t>
            </a:r>
          </a:p>
          <a:p>
            <a:endParaRPr lang="nl-NL" b="1" dirty="0">
              <a:solidFill>
                <a:srgbClr val="1D1D1B"/>
              </a:solidFill>
              <a:latin typeface="Drive"/>
            </a:endParaRPr>
          </a:p>
          <a:p>
            <a:pPr marL="285750" indent="-285750">
              <a:buFont typeface="Wingdings" panose="05000000000000000000" pitchFamily="2" charset="2"/>
              <a:buChar char="Ø"/>
            </a:pPr>
            <a:r>
              <a:rPr lang="nl-NL" b="1" dirty="0">
                <a:solidFill>
                  <a:srgbClr val="1D1D1B"/>
                </a:solidFill>
                <a:latin typeface="Drive"/>
              </a:rPr>
              <a:t>Passie</a:t>
            </a:r>
          </a:p>
          <a:p>
            <a:pPr marL="285750" indent="-285750">
              <a:buFont typeface="Wingdings" panose="05000000000000000000" pitchFamily="2" charset="2"/>
              <a:buChar char="Ø"/>
            </a:pPr>
            <a:r>
              <a:rPr lang="nl-NL" b="1" dirty="0">
                <a:solidFill>
                  <a:srgbClr val="1D1D1B"/>
                </a:solidFill>
                <a:latin typeface="Drive"/>
              </a:rPr>
              <a:t>Resultaat</a:t>
            </a:r>
          </a:p>
          <a:p>
            <a:endParaRPr lang="nl-NL" b="1" dirty="0">
              <a:solidFill>
                <a:srgbClr val="1D1D1B"/>
              </a:solidFill>
              <a:latin typeface="Drive"/>
            </a:endParaRPr>
          </a:p>
          <a:p>
            <a:endParaRPr lang="nl-NL" b="1" dirty="0">
              <a:solidFill>
                <a:srgbClr val="1D1D1B"/>
              </a:solidFill>
              <a:latin typeface="Drive"/>
            </a:endParaRPr>
          </a:p>
        </p:txBody>
      </p:sp>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spTree>
    <p:extLst>
      <p:ext uri="{BB962C8B-B14F-4D97-AF65-F5344CB8AC3E}">
        <p14:creationId xmlns:p14="http://schemas.microsoft.com/office/powerpoint/2010/main" val="175315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dirty="0">
                <a:solidFill>
                  <a:schemeClr val="bg1"/>
                </a:solidFill>
                <a:latin typeface="Drive"/>
              </a:rPr>
              <a:t> STAP 3: WAT VERKOOP JIJ?</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sp>
        <p:nvSpPr>
          <p:cNvPr id="3" name="Tekstvak 2">
            <a:extLst>
              <a:ext uri="{FF2B5EF4-FFF2-40B4-BE49-F238E27FC236}">
                <a16:creationId xmlns:a16="http://schemas.microsoft.com/office/drawing/2014/main" id="{172BCF0B-723D-4641-BFF6-CB700B91334B}"/>
              </a:ext>
            </a:extLst>
          </p:cNvPr>
          <p:cNvSpPr txBox="1"/>
          <p:nvPr/>
        </p:nvSpPr>
        <p:spPr>
          <a:xfrm>
            <a:off x="4616938" y="2291862"/>
            <a:ext cx="55371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nl-NL" dirty="0">
                <a:cs typeface="Calibri"/>
              </a:rPr>
              <a:t>Audi: Technologie</a:t>
            </a:r>
          </a:p>
          <a:p>
            <a:endParaRPr lang="nl-NL" dirty="0">
              <a:cs typeface="Calibri"/>
            </a:endParaRPr>
          </a:p>
          <a:p>
            <a:pPr marL="285750" indent="-285750">
              <a:buFont typeface="Wingdings"/>
              <a:buChar char="Ø"/>
            </a:pPr>
            <a:r>
              <a:rPr lang="nl-NL" dirty="0">
                <a:cs typeface="Calibri"/>
              </a:rPr>
              <a:t>Volvo: Veiligheid</a:t>
            </a:r>
          </a:p>
          <a:p>
            <a:endParaRPr lang="nl-NL" dirty="0">
              <a:cs typeface="Calibri"/>
            </a:endParaRPr>
          </a:p>
          <a:p>
            <a:pPr marL="285750" indent="-285750">
              <a:buFont typeface="Wingdings"/>
              <a:buChar char="Ø"/>
            </a:pPr>
            <a:r>
              <a:rPr lang="nl-NL" dirty="0">
                <a:cs typeface="Calibri"/>
              </a:rPr>
              <a:t>Tesla: Duurzaamheid</a:t>
            </a:r>
          </a:p>
          <a:p>
            <a:endParaRPr lang="nl-NL" dirty="0">
              <a:cs typeface="Calibri"/>
            </a:endParaRPr>
          </a:p>
        </p:txBody>
      </p:sp>
    </p:spTree>
    <p:extLst>
      <p:ext uri="{BB962C8B-B14F-4D97-AF65-F5344CB8AC3E}">
        <p14:creationId xmlns:p14="http://schemas.microsoft.com/office/powerpoint/2010/main" val="14537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E94AAA3-BE76-4A05-8E18-BD1AF80026FD}"/>
              </a:ext>
            </a:extLst>
          </p:cNvPr>
          <p:cNvSpPr txBox="1"/>
          <p:nvPr/>
        </p:nvSpPr>
        <p:spPr>
          <a:xfrm>
            <a:off x="155678" y="592456"/>
            <a:ext cx="3580778" cy="523220"/>
          </a:xfrm>
          <a:prstGeom prst="rect">
            <a:avLst/>
          </a:prstGeom>
          <a:noFill/>
        </p:spPr>
        <p:txBody>
          <a:bodyPr wrap="square" rtlCol="0">
            <a:spAutoFit/>
          </a:bodyPr>
          <a:lstStyle/>
          <a:p>
            <a:pPr algn="ctr"/>
            <a:r>
              <a:rPr lang="nl-NL" sz="2800" b="1">
                <a:solidFill>
                  <a:schemeClr val="bg1"/>
                </a:solidFill>
              </a:rPr>
              <a:t>EVEN VOORSTELLEN </a:t>
            </a:r>
          </a:p>
        </p:txBody>
      </p:sp>
      <p:sp>
        <p:nvSpPr>
          <p:cNvPr id="7" name="Rechthoek 6">
            <a:extLst>
              <a:ext uri="{FF2B5EF4-FFF2-40B4-BE49-F238E27FC236}">
                <a16:creationId xmlns:a16="http://schemas.microsoft.com/office/drawing/2014/main" id="{4D3E4328-7835-44D9-A8AF-ECFF211DB892}"/>
              </a:ext>
            </a:extLst>
          </p:cNvPr>
          <p:cNvSpPr/>
          <p:nvPr/>
        </p:nvSpPr>
        <p:spPr>
          <a:xfrm>
            <a:off x="5974813" y="3244334"/>
            <a:ext cx="242374" cy="369332"/>
          </a:xfrm>
          <a:prstGeom prst="rect">
            <a:avLst/>
          </a:prstGeom>
        </p:spPr>
        <p:txBody>
          <a:bodyPr wrap="none">
            <a:spAutoFit/>
          </a:bodyPr>
          <a:lstStyle/>
          <a:p>
            <a:r>
              <a:rPr lang="nl-NL" b="0" i="0" u="none" strike="noStrike">
                <a:solidFill>
                  <a:srgbClr val="000000"/>
                </a:solidFill>
                <a:effectLst/>
                <a:latin typeface="Times New Roman" panose="02020603050405020304" pitchFamily="18" charset="0"/>
              </a:rPr>
              <a:t> </a:t>
            </a:r>
            <a:endParaRPr lang="nl-NL"/>
          </a:p>
        </p:txBody>
      </p:sp>
      <p:sp>
        <p:nvSpPr>
          <p:cNvPr id="16" name="Rechthoek 15">
            <a:extLst>
              <a:ext uri="{FF2B5EF4-FFF2-40B4-BE49-F238E27FC236}">
                <a16:creationId xmlns:a16="http://schemas.microsoft.com/office/drawing/2014/main" id="{B7F199B6-06CB-4679-9470-3C694C53BA04}"/>
              </a:ext>
            </a:extLst>
          </p:cNvPr>
          <p:cNvSpPr/>
          <p:nvPr/>
        </p:nvSpPr>
        <p:spPr>
          <a:xfrm rot="5400000">
            <a:off x="5807476" y="-5388245"/>
            <a:ext cx="577049" cy="12192000"/>
          </a:xfrm>
          <a:prstGeom prst="rect">
            <a:avLst/>
          </a:prstGeom>
          <a:solidFill>
            <a:srgbClr val="15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28398CC-84CC-4E5F-974C-CEC97213AE7B}"/>
              </a:ext>
            </a:extLst>
          </p:cNvPr>
          <p:cNvSpPr txBox="1"/>
          <p:nvPr/>
        </p:nvSpPr>
        <p:spPr>
          <a:xfrm>
            <a:off x="402454" y="523089"/>
            <a:ext cx="5291091" cy="369332"/>
          </a:xfrm>
          <a:prstGeom prst="rect">
            <a:avLst/>
          </a:prstGeom>
          <a:noFill/>
        </p:spPr>
        <p:txBody>
          <a:bodyPr wrap="square" rtlCol="0">
            <a:spAutoFit/>
          </a:bodyPr>
          <a:lstStyle/>
          <a:p>
            <a:r>
              <a:rPr lang="nl-NL" b="1" dirty="0">
                <a:solidFill>
                  <a:schemeClr val="bg1"/>
                </a:solidFill>
                <a:latin typeface="Drive"/>
              </a:rPr>
              <a:t> STAP 3: WAT VERKOOP JIJ?</a:t>
            </a:r>
          </a:p>
        </p:txBody>
      </p:sp>
      <p:pic>
        <p:nvPicPr>
          <p:cNvPr id="19" name="Afbeelding 18">
            <a:extLst>
              <a:ext uri="{FF2B5EF4-FFF2-40B4-BE49-F238E27FC236}">
                <a16:creationId xmlns:a16="http://schemas.microsoft.com/office/drawing/2014/main" id="{C49D7DF7-E58B-495B-99A4-8FF4E95866AA}"/>
              </a:ext>
            </a:extLst>
          </p:cNvPr>
          <p:cNvPicPr>
            <a:picLocks noChangeAspect="1"/>
          </p:cNvPicPr>
          <p:nvPr/>
        </p:nvPicPr>
        <p:blipFill>
          <a:blip r:embed="rId2"/>
          <a:stretch>
            <a:fillRect/>
          </a:stretch>
        </p:blipFill>
        <p:spPr>
          <a:xfrm>
            <a:off x="10622604" y="5456111"/>
            <a:ext cx="1359409" cy="1284988"/>
          </a:xfrm>
          <a:prstGeom prst="rect">
            <a:avLst/>
          </a:prstGeom>
        </p:spPr>
      </p:pic>
      <p:sp>
        <p:nvSpPr>
          <p:cNvPr id="10" name="Rechthoek 9">
            <a:extLst>
              <a:ext uri="{FF2B5EF4-FFF2-40B4-BE49-F238E27FC236}">
                <a16:creationId xmlns:a16="http://schemas.microsoft.com/office/drawing/2014/main" id="{4EBCF154-4175-4A5A-B989-E7A76321A249}"/>
              </a:ext>
            </a:extLst>
          </p:cNvPr>
          <p:cNvSpPr/>
          <p:nvPr/>
        </p:nvSpPr>
        <p:spPr>
          <a:xfrm>
            <a:off x="3562350" y="2256652"/>
            <a:ext cx="6096000" cy="3693319"/>
          </a:xfrm>
          <a:prstGeom prst="rect">
            <a:avLst/>
          </a:prstGeom>
        </p:spPr>
        <p:txBody>
          <a:bodyPr lIns="91440" tIns="45720" rIns="91440" bIns="45720" anchor="t">
            <a:spAutoFit/>
          </a:bodyPr>
          <a:lstStyle/>
          <a:p>
            <a:r>
              <a:rPr lang="nl-NL" b="1" dirty="0">
                <a:solidFill>
                  <a:srgbClr val="1D1D1B"/>
                </a:solidFill>
                <a:latin typeface="Drive"/>
              </a:rPr>
              <a:t>Je verkoopt nooit een product of een dienst.</a:t>
            </a:r>
          </a:p>
          <a:p>
            <a:endParaRPr lang="nl-NL" b="1" dirty="0">
              <a:solidFill>
                <a:srgbClr val="1D1D1B"/>
              </a:solidFill>
              <a:latin typeface="Drive"/>
            </a:endParaRPr>
          </a:p>
          <a:p>
            <a:r>
              <a:rPr lang="nl-NL" b="1" dirty="0">
                <a:solidFill>
                  <a:srgbClr val="1D1D1B"/>
                </a:solidFill>
                <a:latin typeface="Drive"/>
              </a:rPr>
              <a:t>Het enige dat jij als eerst verkoopt is: </a:t>
            </a:r>
          </a:p>
          <a:p>
            <a:endParaRPr lang="nl-NL" b="1" dirty="0">
              <a:solidFill>
                <a:srgbClr val="1D1D1B"/>
              </a:solidFill>
              <a:latin typeface="Drive"/>
            </a:endParaRPr>
          </a:p>
          <a:p>
            <a:pPr marL="285750" indent="-285750">
              <a:buFont typeface="Wingdings" panose="05000000000000000000" pitchFamily="2" charset="2"/>
              <a:buChar char="Ø"/>
            </a:pPr>
            <a:r>
              <a:rPr lang="nl-NL" b="1" dirty="0">
                <a:solidFill>
                  <a:srgbClr val="1D1D1B"/>
                </a:solidFill>
                <a:latin typeface="Drive"/>
              </a:rPr>
              <a:t>Beleving  	</a:t>
            </a:r>
            <a:r>
              <a:rPr lang="nl-NL" i="1" dirty="0">
                <a:solidFill>
                  <a:srgbClr val="1D1D1B"/>
                </a:solidFill>
                <a:latin typeface="Drive"/>
              </a:rPr>
              <a:t>en/of</a:t>
            </a:r>
          </a:p>
          <a:p>
            <a:pPr marL="285750" indent="-285750">
              <a:buFont typeface="Wingdings" panose="05000000000000000000" pitchFamily="2" charset="2"/>
              <a:buChar char="Ø"/>
            </a:pPr>
            <a:r>
              <a:rPr lang="nl-NL" b="1" dirty="0">
                <a:solidFill>
                  <a:srgbClr val="1D1D1B"/>
                </a:solidFill>
                <a:latin typeface="Drive"/>
              </a:rPr>
              <a:t>Resultaat	</a:t>
            </a:r>
            <a:r>
              <a:rPr lang="nl-NL" i="1" dirty="0">
                <a:solidFill>
                  <a:srgbClr val="1D1D1B"/>
                </a:solidFill>
                <a:latin typeface="Drive"/>
              </a:rPr>
              <a:t>en/of</a:t>
            </a:r>
          </a:p>
          <a:p>
            <a:pPr marL="285750" indent="-285750">
              <a:buFont typeface="Wingdings" panose="05000000000000000000" pitchFamily="2" charset="2"/>
              <a:buChar char="Ø"/>
            </a:pPr>
            <a:r>
              <a:rPr lang="nl-NL" b="1" dirty="0">
                <a:solidFill>
                  <a:srgbClr val="1D1D1B"/>
                </a:solidFill>
                <a:latin typeface="Drive"/>
              </a:rPr>
              <a:t>Oplossing</a:t>
            </a:r>
          </a:p>
          <a:p>
            <a:pPr marL="285750" indent="-285750">
              <a:buFont typeface="Wingdings" panose="05000000000000000000" pitchFamily="2" charset="2"/>
              <a:buChar char="Ø"/>
            </a:pPr>
            <a:endParaRPr lang="nl-NL" b="1" dirty="0">
              <a:solidFill>
                <a:srgbClr val="1D1D1B"/>
              </a:solidFill>
              <a:latin typeface="Drive"/>
            </a:endParaRPr>
          </a:p>
          <a:p>
            <a:endParaRPr lang="nl-NL" b="1" dirty="0">
              <a:solidFill>
                <a:srgbClr val="1D1D1B"/>
              </a:solidFill>
              <a:latin typeface="Drive"/>
            </a:endParaRPr>
          </a:p>
          <a:p>
            <a:endParaRPr lang="nl-NL" b="1" dirty="0">
              <a:solidFill>
                <a:srgbClr val="1D1D1B"/>
              </a:solidFill>
              <a:latin typeface="Drive"/>
            </a:endParaRPr>
          </a:p>
          <a:p>
            <a:r>
              <a:rPr lang="nl-NL" b="1" dirty="0">
                <a:solidFill>
                  <a:srgbClr val="1D1D1B"/>
                </a:solidFill>
                <a:latin typeface="Drive"/>
              </a:rPr>
              <a:t>WAT VERKOOP JIJ?</a:t>
            </a:r>
          </a:p>
          <a:p>
            <a:endParaRPr lang="nl-NL" b="1" dirty="0">
              <a:solidFill>
                <a:srgbClr val="1D1D1B"/>
              </a:solidFill>
              <a:latin typeface="Drive"/>
            </a:endParaRPr>
          </a:p>
          <a:p>
            <a:endParaRPr lang="nl-NL" b="1" dirty="0">
              <a:solidFill>
                <a:srgbClr val="1D1D1B"/>
              </a:solidFill>
              <a:latin typeface="Drive"/>
            </a:endParaRPr>
          </a:p>
        </p:txBody>
      </p:sp>
      <p:pic>
        <p:nvPicPr>
          <p:cNvPr id="17" name="Graphic 16" descr="Boomstronk">
            <a:extLst>
              <a:ext uri="{FF2B5EF4-FFF2-40B4-BE49-F238E27FC236}">
                <a16:creationId xmlns:a16="http://schemas.microsoft.com/office/drawing/2014/main" id="{EFEA9518-BABD-4AD3-9126-90E3176F1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867" y="1874428"/>
            <a:ext cx="2290439" cy="2290439"/>
          </a:xfrm>
          <a:prstGeom prst="rect">
            <a:avLst/>
          </a:prstGeom>
        </p:spPr>
      </p:pic>
    </p:spTree>
    <p:extLst>
      <p:ext uri="{BB962C8B-B14F-4D97-AF65-F5344CB8AC3E}">
        <p14:creationId xmlns:p14="http://schemas.microsoft.com/office/powerpoint/2010/main" val="317127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177BC800B6AF4984F1D61031C7494D" ma:contentTypeVersion="15" ma:contentTypeDescription="Een nieuw document maken." ma:contentTypeScope="" ma:versionID="92b7d552409eb7e1ac35b88f78a9feac">
  <xsd:schema xmlns:xsd="http://www.w3.org/2001/XMLSchema" xmlns:xs="http://www.w3.org/2001/XMLSchema" xmlns:p="http://schemas.microsoft.com/office/2006/metadata/properties" xmlns:ns2="eda4e61a-4e4d-4e5f-bcca-3987b936c8e2" xmlns:ns3="483296eb-817b-4ac4-a3fc-c4b8b802cde7" targetNamespace="http://schemas.microsoft.com/office/2006/metadata/properties" ma:root="true" ma:fieldsID="9f915e1e6d6ef0cce8e641aa088b5404" ns2:_="" ns3:_="">
    <xsd:import namespace="eda4e61a-4e4d-4e5f-bcca-3987b936c8e2"/>
    <xsd:import namespace="483296eb-817b-4ac4-a3fc-c4b8b802cd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Volgor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4e61a-4e4d-4e5f-bcca-3987b936c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Afmeldingsstatus" ma:internalName="Afmeldings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Volgorde" ma:index="21" nillable="true" ma:displayName="Volgorde " ma:decimals="0" ma:format="Dropdown" ma:internalName="Volgorde" ma:percentage="FALSE">
      <xsd:simpleType>
        <xsd:restriction base="dms:Number"/>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3296eb-817b-4ac4-a3fc-c4b8b802cde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da4e61a-4e4d-4e5f-bcca-3987b936c8e2" xsi:nil="true"/>
    <Volgorde xmlns="eda4e61a-4e4d-4e5f-bcca-3987b936c8e2" xsi:nil="true"/>
  </documentManagement>
</p:properties>
</file>

<file path=customXml/itemProps1.xml><?xml version="1.0" encoding="utf-8"?>
<ds:datastoreItem xmlns:ds="http://schemas.openxmlformats.org/officeDocument/2006/customXml" ds:itemID="{6250AABB-756A-4A0A-BBD6-7E612AB22631}">
  <ds:schemaRefs>
    <ds:schemaRef ds:uri="http://schemas.microsoft.com/sharepoint/v3/contenttype/forms"/>
  </ds:schemaRefs>
</ds:datastoreItem>
</file>

<file path=customXml/itemProps2.xml><?xml version="1.0" encoding="utf-8"?>
<ds:datastoreItem xmlns:ds="http://schemas.openxmlformats.org/officeDocument/2006/customXml" ds:itemID="{B5A8D21B-27C9-4A44-88DB-D7F758C47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4e61a-4e4d-4e5f-bcca-3987b936c8e2"/>
    <ds:schemaRef ds:uri="483296eb-817b-4ac4-a3fc-c4b8b802c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66967-B85A-418E-AF28-8FE3F58C52DF}">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483296eb-817b-4ac4-a3fc-c4b8b802cde7"/>
    <ds:schemaRef ds:uri="http://purl.org/dc/terms/"/>
    <ds:schemaRef ds:uri="eda4e61a-4e4d-4e5f-bcca-3987b936c8e2"/>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64</TotalTime>
  <Words>1285</Words>
  <Application>Microsoft Office PowerPoint</Application>
  <PresentationFormat>Breedbeeld</PresentationFormat>
  <Paragraphs>177</Paragraphs>
  <Slides>26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Calibri</vt:lpstr>
      <vt:lpstr>Calibri Light</vt:lpstr>
      <vt:lpstr>Drive</vt:lpstr>
      <vt:lpstr>Symbol</vt:lpstr>
      <vt:lpstr>Times New Roman</vt:lpstr>
      <vt:lpstr>Wingdings</vt:lpstr>
      <vt:lpstr>Kantoorthema</vt:lpstr>
      <vt:lpstr>Succesvol netwerken = overtuigen!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BOVENMAATS ONDERNEMEN </dc:title>
  <dc:creator>Anne de Ruijter</dc:creator>
  <cp:lastModifiedBy>Dennis Stad</cp:lastModifiedBy>
  <cp:revision>3</cp:revision>
  <cp:lastPrinted>2022-02-10T17:16:15Z</cp:lastPrinted>
  <dcterms:created xsi:type="dcterms:W3CDTF">2020-05-20T07:54:45Z</dcterms:created>
  <dcterms:modified xsi:type="dcterms:W3CDTF">2022-02-11T11:06:34Z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0x0101004B177BC800B6AF4984F1D61031C7494D</vt:lpwstr>
  </property>
</Properties>
</file>